
<file path=[Content_Types].xml><?xml version="1.0" encoding="utf-8"?>
<Types xmlns="http://schemas.openxmlformats.org/package/2006/content-types">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336" r:id="rId2"/>
    <p:sldId id="468" r:id="rId3"/>
    <p:sldId id="333" r:id="rId4"/>
    <p:sldId id="469" r:id="rId5"/>
    <p:sldId id="381" r:id="rId6"/>
    <p:sldId id="458" r:id="rId7"/>
    <p:sldId id="459" r:id="rId8"/>
    <p:sldId id="461" r:id="rId9"/>
    <p:sldId id="463" r:id="rId10"/>
    <p:sldId id="465" r:id="rId11"/>
    <p:sldId id="437" r:id="rId12"/>
    <p:sldId id="472" r:id="rId13"/>
    <p:sldId id="471" r:id="rId14"/>
    <p:sldId id="380" r:id="rId15"/>
    <p:sldId id="473" r:id="rId16"/>
    <p:sldId id="474" r:id="rId17"/>
    <p:sldId id="476" r:id="rId18"/>
    <p:sldId id="475" r:id="rId19"/>
    <p:sldId id="477" r:id="rId20"/>
    <p:sldId id="478" r:id="rId21"/>
    <p:sldId id="479" r:id="rId22"/>
    <p:sldId id="480" r:id="rId23"/>
    <p:sldId id="481" r:id="rId24"/>
    <p:sldId id="482" r:id="rId25"/>
    <p:sldId id="483" r:id="rId26"/>
    <p:sldId id="432"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van4995@gmail.com" initials="i" lastIdx="1" clrIdx="0">
    <p:extLst>
      <p:ext uri="{19B8F6BF-5375-455C-9EA6-DF929625EA0E}">
        <p15:presenceInfo xmlns:p15="http://schemas.microsoft.com/office/powerpoint/2012/main" userId="5f2ca59b9e73ce2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3FF54"/>
    <a:srgbClr val="00652E"/>
    <a:srgbClr val="3DD8FF"/>
    <a:srgbClr val="F989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449"/>
    <p:restoredTop sz="95735" autoAdjust="0"/>
  </p:normalViewPr>
  <p:slideViewPr>
    <p:cSldViewPr snapToGrid="0" snapToObjects="1">
      <p:cViewPr varScale="1">
        <p:scale>
          <a:sx n="90" d="100"/>
          <a:sy n="90" d="100"/>
        </p:scale>
        <p:origin x="192" y="592"/>
      </p:cViewPr>
      <p:guideLst>
        <p:guide orient="horz" pos="2160"/>
        <p:guide pos="2880"/>
      </p:guideLst>
    </p:cSldViewPr>
  </p:slideViewPr>
  <p:outlineViewPr>
    <p:cViewPr>
      <p:scale>
        <a:sx n="33" d="100"/>
        <a:sy n="33" d="100"/>
      </p:scale>
      <p:origin x="0" y="-5696"/>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28T21:10:08.765" idx="1">
    <p:pos x="4264" y="1130"/>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89F9D6-0936-0A44-8D77-FCADF68F9906}" type="datetimeFigureOut">
              <a:rPr lang="en-US" smtClean="0"/>
              <a:t>10/29/21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A951B4-D45D-3C46-AC4A-CB7D1C8721AB}" type="slidenum">
              <a:rPr lang="en-US" smtClean="0"/>
              <a:t>‹#›</a:t>
            </a:fld>
            <a:endParaRPr lang="en-US"/>
          </a:p>
        </p:txBody>
      </p:sp>
    </p:spTree>
    <p:extLst>
      <p:ext uri="{BB962C8B-B14F-4D97-AF65-F5344CB8AC3E}">
        <p14:creationId xmlns:p14="http://schemas.microsoft.com/office/powerpoint/2010/main" val="41828606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err="1"/>
              <a:t>Je</a:t>
            </a:r>
            <a:r>
              <a:rPr lang="en-US" sz="4000" dirty="0"/>
              <a:t> </a:t>
            </a:r>
            <a:r>
              <a:rPr lang="en-US" sz="4000" dirty="0" err="1"/>
              <a:t>vais</a:t>
            </a:r>
            <a:r>
              <a:rPr lang="en-US" sz="4000" dirty="0"/>
              <a:t> </a:t>
            </a:r>
            <a:r>
              <a:rPr lang="en-US" sz="4000" dirty="0" err="1"/>
              <a:t>vous</a:t>
            </a:r>
            <a:r>
              <a:rPr lang="en-US" sz="4000" baseline="0" dirty="0"/>
              <a:t> </a:t>
            </a:r>
            <a:r>
              <a:rPr lang="en-US" sz="4000" baseline="0" dirty="0" err="1"/>
              <a:t>raconter</a:t>
            </a:r>
            <a:r>
              <a:rPr lang="en-US" sz="4000" baseline="0" dirty="0"/>
              <a:t> </a:t>
            </a:r>
            <a:r>
              <a:rPr lang="en-US" sz="4000" baseline="0" dirty="0" err="1"/>
              <a:t>l'histoire</a:t>
            </a:r>
            <a:r>
              <a:rPr lang="en-US" sz="4000" baseline="0" dirty="0"/>
              <a:t> de la </a:t>
            </a:r>
            <a:r>
              <a:rPr lang="en-US" sz="4000" baseline="0" dirty="0" err="1"/>
              <a:t>sélection</a:t>
            </a:r>
            <a:r>
              <a:rPr lang="en-US" sz="4000" baseline="0" dirty="0"/>
              <a:t> </a:t>
            </a:r>
            <a:r>
              <a:rPr lang="en-US" sz="4000" baseline="0" dirty="0" err="1"/>
              <a:t>naturelle</a:t>
            </a:r>
            <a:r>
              <a:rPr lang="en-US" sz="4000" baseline="0" dirty="0"/>
              <a:t>, qui </a:t>
            </a:r>
            <a:r>
              <a:rPr lang="en-US" sz="4000" baseline="0" dirty="0" err="1"/>
              <a:t>est</a:t>
            </a:r>
            <a:r>
              <a:rPr lang="en-US" sz="4000" baseline="0" dirty="0"/>
              <a:t> </a:t>
            </a:r>
            <a:r>
              <a:rPr lang="en-US" sz="4000" baseline="0" dirty="0" err="1"/>
              <a:t>responsable</a:t>
            </a:r>
            <a:r>
              <a:rPr lang="en-US" sz="4000" baseline="0" dirty="0"/>
              <a:t> de </a:t>
            </a:r>
            <a:r>
              <a:rPr lang="en-US" sz="4000" baseline="0" dirty="0" err="1"/>
              <a:t>toute</a:t>
            </a:r>
            <a:r>
              <a:rPr lang="en-US" sz="4000" baseline="0" dirty="0"/>
              <a:t> la </a:t>
            </a:r>
            <a:r>
              <a:rPr lang="en-US" sz="4000" baseline="0" dirty="0" err="1"/>
              <a:t>diversité</a:t>
            </a:r>
            <a:r>
              <a:rPr lang="en-US" sz="4000" baseline="0" dirty="0"/>
              <a:t> de la vie sur la </a:t>
            </a:r>
            <a:r>
              <a:rPr lang="en-US" sz="4000" baseline="0" dirty="0" err="1"/>
              <a:t>planète</a:t>
            </a:r>
            <a:r>
              <a:rPr lang="en-US" sz="4000" baseline="0" dirty="0"/>
              <a:t>.</a:t>
            </a:r>
            <a:endParaRPr lang="en-US" sz="4000" dirty="0"/>
          </a:p>
        </p:txBody>
      </p:sp>
      <p:sp>
        <p:nvSpPr>
          <p:cNvPr id="4" name="Slide Number Placeholder 3"/>
          <p:cNvSpPr>
            <a:spLocks noGrp="1"/>
          </p:cNvSpPr>
          <p:nvPr>
            <p:ph type="sldNum" sz="quarter" idx="10"/>
          </p:nvPr>
        </p:nvSpPr>
        <p:spPr/>
        <p:txBody>
          <a:bodyPr/>
          <a:lstStyle/>
          <a:p>
            <a:fld id="{CDA951B4-D45D-3C46-AC4A-CB7D1C8721AB}" type="slidenum">
              <a:rPr lang="en-US" smtClean="0"/>
              <a:t>1</a:t>
            </a:fld>
            <a:endParaRPr lang="en-US"/>
          </a:p>
        </p:txBody>
      </p:sp>
    </p:spTree>
    <p:extLst>
      <p:ext uri="{BB962C8B-B14F-4D97-AF65-F5344CB8AC3E}">
        <p14:creationId xmlns:p14="http://schemas.microsoft.com/office/powerpoint/2010/main" val="452463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3</a:t>
            </a:fld>
            <a:endParaRPr lang="en-US"/>
          </a:p>
        </p:txBody>
      </p:sp>
    </p:spTree>
    <p:extLst>
      <p:ext uri="{BB962C8B-B14F-4D97-AF65-F5344CB8AC3E}">
        <p14:creationId xmlns:p14="http://schemas.microsoft.com/office/powerpoint/2010/main" val="4079443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4</a:t>
            </a:fld>
            <a:endParaRPr lang="en-US"/>
          </a:p>
        </p:txBody>
      </p:sp>
    </p:spTree>
    <p:extLst>
      <p:ext uri="{BB962C8B-B14F-4D97-AF65-F5344CB8AC3E}">
        <p14:creationId xmlns:p14="http://schemas.microsoft.com/office/powerpoint/2010/main" val="2139482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14</a:t>
            </a:fld>
            <a:endParaRPr lang="en-US"/>
          </a:p>
        </p:txBody>
      </p:sp>
    </p:spTree>
    <p:extLst>
      <p:ext uri="{BB962C8B-B14F-4D97-AF65-F5344CB8AC3E}">
        <p14:creationId xmlns:p14="http://schemas.microsoft.com/office/powerpoint/2010/main" val="949344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88"/>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4208929"/>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ru-RU"/>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Click to edit Master subtitle style</a:t>
            </a:r>
            <a:endParaRPr dirty="0"/>
          </a:p>
        </p:txBody>
      </p:sp>
      <p:sp>
        <p:nvSpPr>
          <p:cNvPr id="4" name="Date Placeholder 3"/>
          <p:cNvSpPr>
            <a:spLocks noGrp="1"/>
          </p:cNvSpPr>
          <p:nvPr>
            <p:ph type="dt" sz="half" idx="10"/>
          </p:nvPr>
        </p:nvSpPr>
        <p:spPr>
          <a:xfrm>
            <a:off x="3276600" y="390525"/>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fld id="{B1A24CD3-204F-4468-8EE4-28A6668D006A}" type="datetimeFigureOut">
              <a:rPr lang="en-US" smtClean="0"/>
              <a:t>10/29/21</a:t>
            </a:fld>
            <a:endParaRPr lang="en-US"/>
          </a:p>
        </p:txBody>
      </p:sp>
      <p:sp>
        <p:nvSpPr>
          <p:cNvPr id="5" name="Footer Placeholder 4"/>
          <p:cNvSpPr>
            <a:spLocks noGrp="1"/>
          </p:cNvSpPr>
          <p:nvPr>
            <p:ph type="ftr" sz="quarter" idx="11"/>
          </p:nvPr>
        </p:nvSpPr>
        <p:spPr>
          <a:xfrm>
            <a:off x="3218688" y="6356350"/>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p>
        </p:txBody>
      </p:sp>
      <p:sp>
        <p:nvSpPr>
          <p:cNvPr id="6" name="Slide Number Placeholder 5"/>
          <p:cNvSpPr>
            <a:spLocks noGrp="1"/>
          </p:cNvSpPr>
          <p:nvPr>
            <p:ph type="sldNum" sz="quarter" idx="12"/>
          </p:nvPr>
        </p:nvSpPr>
        <p:spPr>
          <a:xfrm>
            <a:off x="8256494"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10/29/21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0" name="Content Placeholder 2"/>
          <p:cNvSpPr>
            <a:spLocks noGrp="1"/>
          </p:cNvSpPr>
          <p:nvPr>
            <p:ph sz="half" idx="14"/>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10/29/21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1" name="Content Placeholder 2"/>
          <p:cNvSpPr>
            <a:spLocks noGrp="1"/>
          </p:cNvSpPr>
          <p:nvPr>
            <p:ph sz="half" idx="14"/>
          </p:nvPr>
        </p:nvSpPr>
        <p:spPr>
          <a:xfrm>
            <a:off x="45720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Date Placeholder 2"/>
          <p:cNvSpPr>
            <a:spLocks noGrp="1"/>
          </p:cNvSpPr>
          <p:nvPr>
            <p:ph type="dt" sz="half" idx="10"/>
          </p:nvPr>
        </p:nvSpPr>
        <p:spPr/>
        <p:txBody>
          <a:bodyPr/>
          <a:lstStyle/>
          <a:p>
            <a:fld id="{B1A24CD3-204F-4468-8EE4-28A6668D006A}" type="datetimeFigureOut">
              <a:rPr lang="en-US" smtClean="0"/>
              <a:t>10/29/21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B1A24CD3-204F-4468-8EE4-28A6668D006A}" type="datetimeFigureOut">
              <a:rPr lang="en-US" smtClean="0"/>
              <a:t>10/29/21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ru-RU"/>
              <a:t>Click to edit Master title style</a:t>
            </a:r>
            <a:endParaRPr/>
          </a:p>
        </p:txBody>
      </p:sp>
      <p:sp>
        <p:nvSpPr>
          <p:cNvPr id="3" name="Content Placeholder 2"/>
          <p:cNvSpPr>
            <a:spLocks noGrp="1"/>
          </p:cNvSpPr>
          <p:nvPr>
            <p:ph idx="1"/>
          </p:nvPr>
        </p:nvSpPr>
        <p:spPr>
          <a:xfrm>
            <a:off x="4762052" y="990600"/>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10/29/21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ru-RU"/>
              <a:t>Click to edit Master title style</a:t>
            </a:r>
            <a:endParaRPr/>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a:xfrm>
            <a:off x="161365" y="6124014"/>
            <a:ext cx="1752600" cy="365125"/>
          </a:xfrm>
        </p:spPr>
        <p:txBody>
          <a:bodyPr/>
          <a:lstStyle>
            <a:lvl1pPr algn="l">
              <a:defRPr/>
            </a:lvl1pPr>
          </a:lstStyle>
          <a:p>
            <a:fld id="{B1A24CD3-204F-4468-8EE4-28A6668D006A}" type="datetimeFigureOut">
              <a:rPr lang="en-US" smtClean="0"/>
              <a:t>10/29/21</a:t>
            </a:fld>
            <a:endParaRPr lang="en-US"/>
          </a:p>
        </p:txBody>
      </p:sp>
      <p:sp>
        <p:nvSpPr>
          <p:cNvPr id="6" name="Footer Placeholder 5"/>
          <p:cNvSpPr>
            <a:spLocks noGrp="1"/>
          </p:cNvSpPr>
          <p:nvPr>
            <p:ph type="ftr" sz="quarter" idx="11"/>
          </p:nvPr>
        </p:nvSpPr>
        <p:spPr>
          <a:xfrm>
            <a:off x="174812" y="6356350"/>
            <a:ext cx="3863788" cy="365125"/>
          </a:xfrm>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10" name="Picture Placeholder 9"/>
          <p:cNvSpPr>
            <a:spLocks noGrp="1"/>
          </p:cNvSpPr>
          <p:nvPr>
            <p:ph type="pic" sz="quarter" idx="13"/>
          </p:nvPr>
        </p:nvSpPr>
        <p:spPr>
          <a:xfrm>
            <a:off x="4760258" y="990600"/>
            <a:ext cx="4096512" cy="5611813"/>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5"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ru-RU"/>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10/29/21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1"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ru-RU"/>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10/29/21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10" name="Picture Placeholder 2"/>
          <p:cNvSpPr>
            <a:spLocks noGrp="1"/>
          </p:cNvSpPr>
          <p:nvPr>
            <p:ph type="pic" idx="13"/>
          </p:nvPr>
        </p:nvSpPr>
        <p:spPr>
          <a:xfrm>
            <a:off x="3352800" y="268288"/>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11" name="Picture Placeholder 2"/>
          <p:cNvSpPr>
            <a:spLocks noGrp="1"/>
          </p:cNvSpPr>
          <p:nvPr>
            <p:ph type="pic" idx="14"/>
          </p:nvPr>
        </p:nvSpPr>
        <p:spPr>
          <a:xfrm>
            <a:off x="33528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12" name="Picture Placeholder 2"/>
          <p:cNvSpPr>
            <a:spLocks noGrp="1"/>
          </p:cNvSpPr>
          <p:nvPr>
            <p:ph type="pic" idx="15"/>
          </p:nvPr>
        </p:nvSpPr>
        <p:spPr>
          <a:xfrm>
            <a:off x="57505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t>10/29/21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543799" y="1035424"/>
            <a:ext cx="1322295" cy="5090739"/>
          </a:xfrm>
        </p:spPr>
        <p:txBody>
          <a:bodyPr vert="eaVert" anchor="t" anchorCtr="0"/>
          <a:lstStyle/>
          <a:p>
            <a:r>
              <a:rPr lang="ru-RU"/>
              <a:t>Click to edit Master title style</a:t>
            </a:r>
            <a:endParaRPr/>
          </a:p>
        </p:txBody>
      </p:sp>
      <p:sp>
        <p:nvSpPr>
          <p:cNvPr id="3" name="Vertical Text Placeholder 2"/>
          <p:cNvSpPr>
            <a:spLocks noGrp="1"/>
          </p:cNvSpPr>
          <p:nvPr>
            <p:ph type="body" orient="vert" idx="1"/>
          </p:nvPr>
        </p:nvSpPr>
        <p:spPr>
          <a:xfrm>
            <a:off x="457200" y="1035424"/>
            <a:ext cx="6019800" cy="5109789"/>
          </a:xfrm>
        </p:spPr>
        <p:txBody>
          <a:bodyPr vert="eaVert"/>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t>10/29/21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Content Placeholder 2"/>
          <p:cNvSpPr>
            <a:spLocks noGrp="1"/>
          </p:cNvSpPr>
          <p:nvPr>
            <p:ph idx="1"/>
          </p:nvPr>
        </p:nvSpPr>
        <p:spPr/>
        <p:txBody>
          <a:bodyPr/>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B1A24CD3-204F-4468-8EE4-28A6668D006A}" type="datetimeFigureOut">
              <a:rPr lang="en-US" smtClean="0"/>
              <a:t>10/29/21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399" y="4171950"/>
            <a:ext cx="5457919" cy="1085850"/>
          </a:xfrm>
        </p:spPr>
        <p:txBody>
          <a:bodyPr>
            <a:normAutofit/>
          </a:bodyPr>
          <a:lstStyle>
            <a:lvl1pPr>
              <a:defRPr sz="4600"/>
            </a:lvl1pPr>
          </a:lstStyle>
          <a:p>
            <a:r>
              <a:rPr lang="ru-RU"/>
              <a:t>Click to edit Master title style</a:t>
            </a:r>
            <a:endParaRPr/>
          </a:p>
        </p:txBody>
      </p:sp>
      <p:sp>
        <p:nvSpPr>
          <p:cNvPr id="3" name="Subtitle 2"/>
          <p:cNvSpPr>
            <a:spLocks noGrp="1"/>
          </p:cNvSpPr>
          <p:nvPr>
            <p:ph type="subTitle" idx="1"/>
          </p:nvPr>
        </p:nvSpPr>
        <p:spPr>
          <a:xfrm>
            <a:off x="3200401" y="5257799"/>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Click to edit Master subtitle style</a:t>
            </a:r>
            <a:endParaRPr dirty="0"/>
          </a:p>
        </p:txBody>
      </p:sp>
      <p:sp>
        <p:nvSpPr>
          <p:cNvPr id="4" name="Date Placeholder 3"/>
          <p:cNvSpPr>
            <a:spLocks noGrp="1"/>
          </p:cNvSpPr>
          <p:nvPr>
            <p:ph type="dt" sz="half" idx="10"/>
          </p:nvPr>
        </p:nvSpPr>
        <p:spPr>
          <a:xfrm>
            <a:off x="3276600" y="389965"/>
            <a:ext cx="5499847" cy="365125"/>
          </a:xfrm>
        </p:spPr>
        <p:txBody>
          <a:bodyPr/>
          <a:lstStyle>
            <a:lvl1pPr>
              <a:defRPr sz="2200" b="0" baseline="0">
                <a:solidFill>
                  <a:schemeClr val="bg1"/>
                </a:solidFill>
              </a:defRPr>
            </a:lvl1pPr>
          </a:lstStyle>
          <a:p>
            <a:fld id="{B1A24CD3-204F-4468-8EE4-28A6668D006A}" type="datetimeFigureOut">
              <a:rPr lang="en-US" smtClean="0"/>
              <a:t>10/29/21</a:t>
            </a:fld>
            <a:endParaRPr lang="en-US"/>
          </a:p>
        </p:txBody>
      </p:sp>
      <p:sp>
        <p:nvSpPr>
          <p:cNvPr id="5" name="Footer Placeholder 4"/>
          <p:cNvSpPr>
            <a:spLocks noGrp="1"/>
          </p:cNvSpPr>
          <p:nvPr>
            <p:ph type="ftr" sz="quarter" idx="11"/>
          </p:nvPr>
        </p:nvSpPr>
        <p:spPr>
          <a:xfrm>
            <a:off x="3213847" y="6356350"/>
            <a:ext cx="4734112" cy="365125"/>
          </a:xfrm>
        </p:spPr>
        <p:txBody>
          <a:bodyPr/>
          <a:lstStyle/>
          <a:p>
            <a:endParaRPr lang="en-US"/>
          </a:p>
        </p:txBody>
      </p:sp>
      <p:sp>
        <p:nvSpPr>
          <p:cNvPr id="6" name="Slide Number Placeholder 5"/>
          <p:cNvSpPr>
            <a:spLocks noGrp="1"/>
          </p:cNvSpPr>
          <p:nvPr>
            <p:ph type="sldNum" sz="quarter" idx="12"/>
          </p:nvPr>
        </p:nvSpPr>
        <p:spPr>
          <a:xfrm>
            <a:off x="8265459"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3200400" y="2877671"/>
            <a:ext cx="5646867" cy="1280160"/>
          </a:xfrm>
        </p:spPr>
        <p:txBody>
          <a:bodyPr/>
          <a:lstStyle>
            <a:lvl1pPr>
              <a:buNone/>
              <a:defRPr/>
            </a:lvl1pPr>
          </a:lstStyle>
          <a:p>
            <a:r>
              <a:rPr lang="ru-RU"/>
              <a:t>Drag picture to placeholder or click icon to add</a:t>
            </a:r>
            <a:endParaRPr/>
          </a:p>
        </p:txBody>
      </p:sp>
      <p:sp>
        <p:nvSpPr>
          <p:cNvPr id="10" name="Rectangle 9"/>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78423" y="914400"/>
            <a:ext cx="6508377" cy="1143000"/>
          </a:xfrm>
        </p:spPr>
        <p:txBody>
          <a:bodyPr/>
          <a:lstStyle/>
          <a:p>
            <a:r>
              <a:rPr lang="ru-RU"/>
              <a:t>Click to edit Master title style</a:t>
            </a:r>
            <a:endParaRPr/>
          </a:p>
        </p:txBody>
      </p:sp>
      <p:sp>
        <p:nvSpPr>
          <p:cNvPr id="3" name="Content Placeholder 2"/>
          <p:cNvSpPr>
            <a:spLocks noGrp="1"/>
          </p:cNvSpPr>
          <p:nvPr>
            <p:ph idx="1"/>
          </p:nvPr>
        </p:nvSpPr>
        <p:spPr>
          <a:xfrm>
            <a:off x="2178423" y="2209800"/>
            <a:ext cx="6508377" cy="3916363"/>
          </a:xfrm>
        </p:spPr>
        <p:txBody>
          <a:bodyPr/>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B1A24CD3-204F-4468-8EE4-28A6668D006A}" type="datetimeFigureOut">
              <a:rPr lang="en-US" smtClean="0"/>
              <a:t>10/29/21</a:t>
            </a:fld>
            <a:endParaRPr lang="en-US"/>
          </a:p>
        </p:txBody>
      </p:sp>
      <p:sp>
        <p:nvSpPr>
          <p:cNvPr id="5" name="Footer Placeholder 4"/>
          <p:cNvSpPr>
            <a:spLocks noGrp="1"/>
          </p:cNvSpPr>
          <p:nvPr>
            <p:ph type="ftr" sz="quarter" idx="11"/>
          </p:nvPr>
        </p:nvSpPr>
        <p:spPr>
          <a:xfrm>
            <a:off x="2178423" y="6356350"/>
            <a:ext cx="4926852" cy="365125"/>
          </a:xfrm>
        </p:spPr>
        <p:txBody>
          <a:bodyPr/>
          <a:lstStyle/>
          <a:p>
            <a:endParaRPr lang="en-US"/>
          </a:p>
        </p:txBody>
      </p:sp>
      <p:sp>
        <p:nvSpPr>
          <p:cNvPr id="6" name="Slide Number Placeholder 5"/>
          <p:cNvSpPr>
            <a:spLocks noGrp="1"/>
          </p:cNvSpPr>
          <p:nvPr>
            <p:ph type="sldNum" sz="quarter" idx="12"/>
          </p:nvPr>
        </p:nvSpPr>
        <p:spPr>
          <a:xfrm>
            <a:off x="331694" y="361016"/>
            <a:ext cx="506506" cy="365125"/>
          </a:xfrm>
        </p:spPr>
        <p:txBody>
          <a:body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269875" y="1976718"/>
            <a:ext cx="1645920" cy="4625788"/>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2"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09801" y="3429000"/>
            <a:ext cx="4966446" cy="1398494"/>
          </a:xfrm>
        </p:spPr>
        <p:txBody>
          <a:bodyPr anchor="b" anchorCtr="0"/>
          <a:lstStyle>
            <a:lvl1pPr algn="r">
              <a:defRPr sz="4600" b="0" cap="none" baseline="0"/>
            </a:lvl1pPr>
          </a:lstStyle>
          <a:p>
            <a:r>
              <a:rPr lang="ru-RU"/>
              <a:t>Click to edit Master title style</a:t>
            </a:r>
            <a:endParaRPr/>
          </a:p>
        </p:txBody>
      </p:sp>
      <p:sp>
        <p:nvSpPr>
          <p:cNvPr id="3" name="Text Placeholder 2"/>
          <p:cNvSpPr>
            <a:spLocks noGrp="1"/>
          </p:cNvSpPr>
          <p:nvPr>
            <p:ph type="body" idx="1"/>
          </p:nvPr>
        </p:nvSpPr>
        <p:spPr>
          <a:xfrm>
            <a:off x="2209801"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4" name="Date Placeholder 3"/>
          <p:cNvSpPr>
            <a:spLocks noGrp="1"/>
          </p:cNvSpPr>
          <p:nvPr>
            <p:ph type="dt" sz="half" idx="10"/>
          </p:nvPr>
        </p:nvSpPr>
        <p:spPr>
          <a:xfrm>
            <a:off x="5562600" y="6356350"/>
            <a:ext cx="1622612" cy="365125"/>
          </a:xfrm>
        </p:spPr>
        <p:txBody>
          <a:bodyPr/>
          <a:lstStyle/>
          <a:p>
            <a:fld id="{B1A24CD3-204F-4468-8EE4-28A6668D006A}" type="datetimeFigureOut">
              <a:rPr lang="en-US" smtClean="0"/>
              <a:t>10/29/21</a:t>
            </a:fld>
            <a:endParaRPr lang="en-US"/>
          </a:p>
        </p:txBody>
      </p:sp>
      <p:sp>
        <p:nvSpPr>
          <p:cNvPr id="5" name="Footer Placeholder 4"/>
          <p:cNvSpPr>
            <a:spLocks noGrp="1"/>
          </p:cNvSpPr>
          <p:nvPr>
            <p:ph type="ftr" sz="quarter" idx="11"/>
          </p:nvPr>
        </p:nvSpPr>
        <p:spPr>
          <a:xfrm>
            <a:off x="174812" y="6356350"/>
            <a:ext cx="5311588" cy="365125"/>
          </a:xfrm>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6"/>
            <a:ext cx="2971800" cy="1844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720354" y="3429001"/>
            <a:ext cx="4966446" cy="1398494"/>
          </a:xfrm>
        </p:spPr>
        <p:txBody>
          <a:bodyPr anchor="b" anchorCtr="0"/>
          <a:lstStyle>
            <a:lvl1pPr algn="r">
              <a:defRPr sz="4600" b="0" cap="none" baseline="0"/>
            </a:lvl1pPr>
          </a:lstStyle>
          <a:p>
            <a:r>
              <a:rPr lang="ru-RU"/>
              <a:t>Click to edit Master title style</a:t>
            </a:r>
            <a:endParaRPr/>
          </a:p>
        </p:txBody>
      </p:sp>
      <p:sp>
        <p:nvSpPr>
          <p:cNvPr id="3" name="Text Placeholder 2"/>
          <p:cNvSpPr>
            <a:spLocks noGrp="1"/>
          </p:cNvSpPr>
          <p:nvPr>
            <p:ph type="body" idx="1"/>
          </p:nvPr>
        </p:nvSpPr>
        <p:spPr>
          <a:xfrm>
            <a:off x="3720354"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6" name="Slide Number Placeholder 5"/>
          <p:cNvSpPr>
            <a:spLocks noGrp="1"/>
          </p:cNvSpPr>
          <p:nvPr>
            <p:ph type="sldNum" sz="quarter" idx="12"/>
          </p:nvPr>
        </p:nvSpPr>
        <p:spPr>
          <a:xfrm>
            <a:off x="351212" y="6104965"/>
            <a:ext cx="506506" cy="365125"/>
          </a:xfrm>
        </p:spPr>
        <p:txBody>
          <a:body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269874" y="268288"/>
            <a:ext cx="2971800" cy="4438650"/>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Content Placeholder 3"/>
          <p:cNvSpPr>
            <a:spLocks noGrp="1"/>
          </p:cNvSpPr>
          <p:nvPr>
            <p:ph sz="half" idx="2"/>
          </p:nvPr>
        </p:nvSpPr>
        <p:spPr>
          <a:xfrm>
            <a:off x="428244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10/29/21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88352" cy="1143000"/>
          </a:xfrm>
        </p:spPr>
        <p:txBody>
          <a:bodyPr/>
          <a:lstStyle>
            <a:lvl1pPr>
              <a:defRPr/>
            </a:lvl1pPr>
          </a:lstStyle>
          <a:p>
            <a:r>
              <a:rPr lang="ru-RU"/>
              <a:t>Click to edit Master title style</a:t>
            </a:r>
            <a:endParaRPr/>
          </a:p>
        </p:txBody>
      </p:sp>
      <p:sp>
        <p:nvSpPr>
          <p:cNvPr id="3" name="Text Placeholder 2"/>
          <p:cNvSpPr>
            <a:spLocks noGrp="1"/>
          </p:cNvSpPr>
          <p:nvPr>
            <p:ph type="body" idx="1"/>
          </p:nvPr>
        </p:nvSpPr>
        <p:spPr>
          <a:xfrm>
            <a:off x="457200"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Click to edit Master text styles</a:t>
            </a:r>
          </a:p>
        </p:txBody>
      </p:sp>
      <p:sp>
        <p:nvSpPr>
          <p:cNvPr id="4" name="Content Placeholder 3"/>
          <p:cNvSpPr>
            <a:spLocks noGrp="1"/>
          </p:cNvSpPr>
          <p:nvPr>
            <p:ph sz="half" idx="2"/>
          </p:nvPr>
        </p:nvSpPr>
        <p:spPr>
          <a:xfrm>
            <a:off x="457200"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Text Placeholder 4"/>
          <p:cNvSpPr>
            <a:spLocks noGrp="1"/>
          </p:cNvSpPr>
          <p:nvPr>
            <p:ph type="body" sz="quarter" idx="3"/>
          </p:nvPr>
        </p:nvSpPr>
        <p:spPr>
          <a:xfrm>
            <a:off x="4279391"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Click to edit Master text styles</a:t>
            </a:r>
          </a:p>
        </p:txBody>
      </p:sp>
      <p:sp>
        <p:nvSpPr>
          <p:cNvPr id="6" name="Content Placeholder 5"/>
          <p:cNvSpPr>
            <a:spLocks noGrp="1"/>
          </p:cNvSpPr>
          <p:nvPr>
            <p:ph sz="quarter" idx="4"/>
          </p:nvPr>
        </p:nvSpPr>
        <p:spPr>
          <a:xfrm>
            <a:off x="4279391"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7" name="Date Placeholder 6"/>
          <p:cNvSpPr>
            <a:spLocks noGrp="1"/>
          </p:cNvSpPr>
          <p:nvPr>
            <p:ph type="dt" sz="half" idx="10"/>
          </p:nvPr>
        </p:nvSpPr>
        <p:spPr/>
        <p:txBody>
          <a:bodyPr/>
          <a:lstStyle/>
          <a:p>
            <a:fld id="{B1A24CD3-204F-4468-8EE4-28A6668D006A}" type="datetimeFigureOut">
              <a:rPr lang="en-US" smtClean="0"/>
              <a:t>10/29/21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57199" y="2214562"/>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10/29/21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57199"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ru-RU"/>
              <a:t>Click to edit Master title style</a:t>
            </a:r>
            <a:endParaRPr/>
          </a:p>
        </p:txBody>
      </p:sp>
      <p:sp>
        <p:nvSpPr>
          <p:cNvPr id="3" name="Text Placeholder 2"/>
          <p:cNvSpPr>
            <a:spLocks noGrp="1"/>
          </p:cNvSpPr>
          <p:nvPr>
            <p:ph type="body" idx="1"/>
          </p:nvPr>
        </p:nvSpPr>
        <p:spPr>
          <a:xfrm>
            <a:off x="457199" y="2209800"/>
            <a:ext cx="6508377" cy="3916363"/>
          </a:xfrm>
          <a:prstGeom prst="rect">
            <a:avLst/>
          </a:prstGeom>
        </p:spPr>
        <p:txBody>
          <a:bodyPr vert="horz" lIns="91440" tIns="45720" rIns="91440" bIns="45720" rtlCol="0">
            <a:normAutofit/>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2"/>
          </p:nvPr>
        </p:nvSpPr>
        <p:spPr>
          <a:xfrm>
            <a:off x="7198659" y="6356350"/>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fld id="{B1A24CD3-204F-4468-8EE4-28A6668D006A}" type="datetimeFigureOut">
              <a:rPr lang="en-US" smtClean="0"/>
              <a:t>10/29/21</a:t>
            </a:fld>
            <a:endParaRPr lang="en-US"/>
          </a:p>
        </p:txBody>
      </p:sp>
      <p:sp>
        <p:nvSpPr>
          <p:cNvPr id="5" name="Footer Placeholder 4"/>
          <p:cNvSpPr>
            <a:spLocks noGrp="1"/>
          </p:cNvSpPr>
          <p:nvPr>
            <p:ph type="ftr" sz="quarter" idx="3"/>
          </p:nvPr>
        </p:nvSpPr>
        <p:spPr>
          <a:xfrm>
            <a:off x="174812" y="6356350"/>
            <a:ext cx="60071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endParaRPr lang="en-US"/>
          </a:p>
        </p:txBody>
      </p:sp>
      <p:sp>
        <p:nvSpPr>
          <p:cNvPr id="6" name="Slide Number Placeholder 5"/>
          <p:cNvSpPr>
            <a:spLocks noGrp="1"/>
          </p:cNvSpPr>
          <p:nvPr>
            <p:ph type="sldNum" sz="quarter" idx="4"/>
          </p:nvPr>
        </p:nvSpPr>
        <p:spPr>
          <a:xfrm>
            <a:off x="8256494" y="361016"/>
            <a:ext cx="506506" cy="365125"/>
          </a:xfrm>
          <a:prstGeom prst="rect">
            <a:avLst/>
          </a:prstGeom>
        </p:spPr>
        <p:txBody>
          <a:bodyPr vert="horz" lIns="91440" tIns="45720" rIns="91440" bIns="45720" rtlCol="0" anchor="ctr"/>
          <a:lstStyle>
            <a:lvl1pPr algn="r">
              <a:defRPr sz="2200" b="1">
                <a:solidFill>
                  <a:schemeClr val="bg1"/>
                </a:solidFill>
              </a:defRPr>
            </a:lvl1pPr>
          </a:lstStyle>
          <a:p>
            <a:fld id="{57AF16DE-A0D5-4438-950F-5B1E159C2C2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54356" y="4325147"/>
            <a:ext cx="4393096" cy="1048684"/>
          </a:xfrm>
        </p:spPr>
        <p:txBody>
          <a:bodyPr>
            <a:noAutofit/>
          </a:bodyPr>
          <a:lstStyle/>
          <a:p>
            <a:r>
              <a:rPr lang="ru-RU" sz="3600" dirty="0"/>
              <a:t>Законы эволюции</a:t>
            </a:r>
            <a:endParaRPr lang="en-US" sz="3600" dirty="0"/>
          </a:p>
        </p:txBody>
      </p:sp>
      <p:sp>
        <p:nvSpPr>
          <p:cNvPr id="3" name="Subtitle 2"/>
          <p:cNvSpPr>
            <a:spLocks noGrp="1"/>
          </p:cNvSpPr>
          <p:nvPr>
            <p:ph type="subTitle" idx="1"/>
          </p:nvPr>
        </p:nvSpPr>
        <p:spPr>
          <a:xfrm>
            <a:off x="1659988" y="5723260"/>
            <a:ext cx="6615794" cy="841025"/>
          </a:xfrm>
        </p:spPr>
        <p:txBody>
          <a:bodyPr>
            <a:normAutofit/>
          </a:bodyPr>
          <a:lstStyle/>
          <a:p>
            <a:r>
              <a:rPr lang="ru-RU"/>
              <a:t>Игорь Мартынович Рузин</a:t>
            </a:r>
            <a:r>
              <a:rPr lang="en-US"/>
              <a:t> </a:t>
            </a:r>
            <a:r>
              <a:rPr lang="ru-RU"/>
              <a:t>          </a:t>
            </a:r>
            <a:r>
              <a:rPr lang="en-US"/>
              <a:t>igor.rouzine@iephb.ru</a:t>
            </a:r>
            <a:endParaRPr lang="ru-RU"/>
          </a:p>
          <a:p>
            <a:r>
              <a:rPr lang="ru-RU"/>
              <a:t> </a:t>
            </a:r>
            <a:endParaRPr lang="en-GB" dirty="0"/>
          </a:p>
        </p:txBody>
      </p:sp>
      <p:pic>
        <p:nvPicPr>
          <p:cNvPr id="9" name="Sound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pic>
        <p:nvPicPr>
          <p:cNvPr id="8" name="Picture 7">
            <a:extLst>
              <a:ext uri="{FF2B5EF4-FFF2-40B4-BE49-F238E27FC236}">
                <a16:creationId xmlns:a16="http://schemas.microsoft.com/office/drawing/2014/main" id="{F64BF8F9-806E-B942-8FFA-53C7CC279D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143" y="152399"/>
            <a:ext cx="8618599" cy="4463923"/>
          </a:xfrm>
          <a:prstGeom prst="rect">
            <a:avLst/>
          </a:prstGeom>
        </p:spPr>
      </p:pic>
    </p:spTree>
    <p:extLst>
      <p:ext uri="{BB962C8B-B14F-4D97-AF65-F5344CB8AC3E}">
        <p14:creationId xmlns:p14="http://schemas.microsoft.com/office/powerpoint/2010/main" val="689792527"/>
      </p:ext>
    </p:extLst>
  </p:cSld>
  <p:clrMapOvr>
    <a:masterClrMapping/>
  </p:clrMapOvr>
  <p:transition spd="med" advTm="1174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05BAF-D8BC-8E43-AF3E-19EA1141FBAB}"/>
              </a:ext>
            </a:extLst>
          </p:cNvPr>
          <p:cNvSpPr>
            <a:spLocks noGrp="1"/>
          </p:cNvSpPr>
          <p:nvPr>
            <p:ph type="title"/>
          </p:nvPr>
        </p:nvSpPr>
        <p:spPr>
          <a:xfrm>
            <a:off x="457385" y="-131565"/>
            <a:ext cx="6508377" cy="1143000"/>
          </a:xfrm>
        </p:spPr>
        <p:txBody>
          <a:bodyPr/>
          <a:lstStyle/>
          <a:p>
            <a:r>
              <a:rPr lang="ru-RU" dirty="0"/>
              <a:t>Стохастическая адаптация</a:t>
            </a:r>
            <a:endParaRPr lang="en-FR" dirty="0"/>
          </a:p>
        </p:txBody>
      </p:sp>
      <p:sp>
        <p:nvSpPr>
          <p:cNvPr id="4" name="Content Placeholder 3">
            <a:extLst>
              <a:ext uri="{FF2B5EF4-FFF2-40B4-BE49-F238E27FC236}">
                <a16:creationId xmlns:a16="http://schemas.microsoft.com/office/drawing/2014/main" id="{2C8A9960-1D47-324D-A36C-4CB729343AD7}"/>
              </a:ext>
            </a:extLst>
          </p:cNvPr>
          <p:cNvSpPr>
            <a:spLocks noGrp="1"/>
          </p:cNvSpPr>
          <p:nvPr>
            <p:ph idx="1"/>
          </p:nvPr>
        </p:nvSpPr>
        <p:spPr>
          <a:xfrm>
            <a:off x="457385" y="1324043"/>
            <a:ext cx="6508377" cy="3916363"/>
          </a:xfrm>
        </p:spPr>
        <p:txBody>
          <a:bodyPr>
            <a:normAutofit/>
          </a:bodyPr>
          <a:lstStyle/>
          <a:p>
            <a:r>
              <a:rPr lang="en-US" sz="1600" i="1" dirty="0"/>
              <a:t>f</a:t>
            </a:r>
            <a:r>
              <a:rPr lang="en-US" sz="1600" baseline="-25000" dirty="0"/>
              <a:t>0</a:t>
            </a:r>
            <a:r>
              <a:rPr lang="en-US" sz="1600" dirty="0"/>
              <a:t>=1-1/</a:t>
            </a:r>
            <a:r>
              <a:rPr lang="en-US" sz="1600" i="1" dirty="0"/>
              <a:t>N</a:t>
            </a:r>
          </a:p>
          <a:p>
            <a:r>
              <a:rPr lang="ru-RU" sz="1600" dirty="0"/>
              <a:t>Ниже стохастического порога для </a:t>
            </a:r>
            <a:r>
              <a:rPr lang="en-US" sz="1600" dirty="0"/>
              <a:t>1-</a:t>
            </a:r>
            <a:r>
              <a:rPr lang="en-US" sz="1600" i="1" dirty="0"/>
              <a:t>f</a:t>
            </a:r>
            <a:r>
              <a:rPr lang="ru-RU" sz="1600" dirty="0"/>
              <a:t> важнее дрейф, выше - детерминистическая адаптация!</a:t>
            </a:r>
            <a:endParaRPr lang="en-FR" sz="1600" dirty="0"/>
          </a:p>
        </p:txBody>
      </p:sp>
      <p:pic>
        <p:nvPicPr>
          <p:cNvPr id="13" name="Picture 12">
            <a:extLst>
              <a:ext uri="{FF2B5EF4-FFF2-40B4-BE49-F238E27FC236}">
                <a16:creationId xmlns:a16="http://schemas.microsoft.com/office/drawing/2014/main" id="{1E0126AF-3D28-D248-8395-28A32F24AC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371" y="2517230"/>
            <a:ext cx="6681146" cy="3411866"/>
          </a:xfrm>
          <a:prstGeom prst="rect">
            <a:avLst/>
          </a:prstGeom>
        </p:spPr>
      </p:pic>
    </p:spTree>
    <p:extLst>
      <p:ext uri="{BB962C8B-B14F-4D97-AF65-F5344CB8AC3E}">
        <p14:creationId xmlns:p14="http://schemas.microsoft.com/office/powerpoint/2010/main" val="429998531"/>
      </p:ext>
    </p:extLst>
  </p:cSld>
  <p:clrMapOvr>
    <a:masterClrMapping/>
  </p:clrMapOvr>
  <p:transition spd="med" advTm="0">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71C5A6-4ED6-BE4B-A5E9-BCEF57588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9389" y="3761687"/>
            <a:ext cx="2656692" cy="1496167"/>
          </a:xfrm>
          <a:prstGeom prst="rect">
            <a:avLst/>
          </a:prstGeom>
        </p:spPr>
      </p:pic>
      <p:pic>
        <p:nvPicPr>
          <p:cNvPr id="6" name="Picture 5">
            <a:extLst>
              <a:ext uri="{FF2B5EF4-FFF2-40B4-BE49-F238E27FC236}">
                <a16:creationId xmlns:a16="http://schemas.microsoft.com/office/drawing/2014/main" id="{51B9C805-BA84-E740-B131-488BFC19E1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125" y="3761687"/>
            <a:ext cx="2656693" cy="1490764"/>
          </a:xfrm>
          <a:prstGeom prst="rect">
            <a:avLst/>
          </a:prstGeom>
        </p:spPr>
      </p:pic>
      <p:sp>
        <p:nvSpPr>
          <p:cNvPr id="7" name="Right Arrow 6">
            <a:extLst>
              <a:ext uri="{FF2B5EF4-FFF2-40B4-BE49-F238E27FC236}">
                <a16:creationId xmlns:a16="http://schemas.microsoft.com/office/drawing/2014/main" id="{76C38C2A-2BBD-FA4E-8D92-8DF72F511666}"/>
              </a:ext>
            </a:extLst>
          </p:cNvPr>
          <p:cNvSpPr/>
          <p:nvPr/>
        </p:nvSpPr>
        <p:spPr>
          <a:xfrm rot="5400000">
            <a:off x="754328" y="5594922"/>
            <a:ext cx="944864" cy="278211"/>
          </a:xfrm>
          <a:prstGeom prst="rightArrow">
            <a:avLst>
              <a:gd name="adj1" fmla="val 50000"/>
              <a:gd name="adj2" fmla="val 84237"/>
            </a:avLst>
          </a:prstGeom>
          <a:gradFill flip="none" rotWithShape="1">
            <a:gsLst>
              <a:gs pos="0">
                <a:srgbClr val="A136A0"/>
              </a:gs>
              <a:gs pos="100000">
                <a:schemeClr val="accent1">
                  <a:tint val="50000"/>
                  <a:shade val="100000"/>
                  <a:satMod val="35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87081" tIns="43541" rIns="87081" bIns="43541" rtlCol="0" anchor="ctr"/>
          <a:lstStyle/>
          <a:p>
            <a:pPr algn="ctr"/>
            <a:endParaRPr lang="en-US" sz="1200"/>
          </a:p>
        </p:txBody>
      </p:sp>
      <p:sp>
        <p:nvSpPr>
          <p:cNvPr id="8" name="Cloud 7">
            <a:extLst>
              <a:ext uri="{FF2B5EF4-FFF2-40B4-BE49-F238E27FC236}">
                <a16:creationId xmlns:a16="http://schemas.microsoft.com/office/drawing/2014/main" id="{0174C758-1860-0A48-9A1D-B1953A2554B3}"/>
              </a:ext>
            </a:extLst>
          </p:cNvPr>
          <p:cNvSpPr/>
          <p:nvPr/>
        </p:nvSpPr>
        <p:spPr>
          <a:xfrm>
            <a:off x="2524771" y="6224233"/>
            <a:ext cx="820898" cy="512473"/>
          </a:xfrm>
          <a:prstGeom prst="cloud">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87081" tIns="43541" rIns="87081" bIns="43541" spcCol="0" rtlCol="0" anchor="ctr"/>
          <a:lstStyle/>
          <a:p>
            <a:pPr algn="ctr"/>
            <a:endParaRPr lang="en-US" sz="1200"/>
          </a:p>
        </p:txBody>
      </p:sp>
      <p:sp>
        <p:nvSpPr>
          <p:cNvPr id="14" name="Curved Up Arrow 13">
            <a:extLst>
              <a:ext uri="{FF2B5EF4-FFF2-40B4-BE49-F238E27FC236}">
                <a16:creationId xmlns:a16="http://schemas.microsoft.com/office/drawing/2014/main" id="{B7C61D22-902B-1749-9A60-E05A1080ED10}"/>
              </a:ext>
            </a:extLst>
          </p:cNvPr>
          <p:cNvSpPr/>
          <p:nvPr/>
        </p:nvSpPr>
        <p:spPr>
          <a:xfrm rot="10800000">
            <a:off x="1258852" y="3168706"/>
            <a:ext cx="1440000" cy="592981"/>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solidFill>
                <a:schemeClr val="tx1"/>
              </a:solidFill>
            </a:endParaRPr>
          </a:p>
        </p:txBody>
      </p:sp>
      <p:sp>
        <p:nvSpPr>
          <p:cNvPr id="15" name="Curved Up Arrow 14">
            <a:extLst>
              <a:ext uri="{FF2B5EF4-FFF2-40B4-BE49-F238E27FC236}">
                <a16:creationId xmlns:a16="http://schemas.microsoft.com/office/drawing/2014/main" id="{24D297E5-5EAC-D54D-B9A0-BB0630F2B22E}"/>
              </a:ext>
            </a:extLst>
          </p:cNvPr>
          <p:cNvSpPr/>
          <p:nvPr/>
        </p:nvSpPr>
        <p:spPr>
          <a:xfrm rot="10800000">
            <a:off x="5556619" y="3168705"/>
            <a:ext cx="1440000" cy="592981"/>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solidFill>
                <a:schemeClr val="tx1"/>
              </a:solidFill>
            </a:endParaRPr>
          </a:p>
        </p:txBody>
      </p:sp>
      <p:pic>
        <p:nvPicPr>
          <p:cNvPr id="21" name="Picture 20">
            <a:extLst>
              <a:ext uri="{FF2B5EF4-FFF2-40B4-BE49-F238E27FC236}">
                <a16:creationId xmlns:a16="http://schemas.microsoft.com/office/drawing/2014/main" id="{73D39C4D-F2A6-6849-9312-1B83CACDE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553" y="804785"/>
            <a:ext cx="3022600" cy="2019300"/>
          </a:xfrm>
          <a:prstGeom prst="rect">
            <a:avLst/>
          </a:prstGeom>
        </p:spPr>
      </p:pic>
      <p:sp>
        <p:nvSpPr>
          <p:cNvPr id="23" name="Cloud 22">
            <a:extLst>
              <a:ext uri="{FF2B5EF4-FFF2-40B4-BE49-F238E27FC236}">
                <a16:creationId xmlns:a16="http://schemas.microsoft.com/office/drawing/2014/main" id="{C931B016-9AF9-754E-A4C3-396F6E715A05}"/>
              </a:ext>
            </a:extLst>
          </p:cNvPr>
          <p:cNvSpPr/>
          <p:nvPr/>
        </p:nvSpPr>
        <p:spPr>
          <a:xfrm>
            <a:off x="6074100" y="6250882"/>
            <a:ext cx="820898" cy="512473"/>
          </a:xfrm>
          <a:prstGeom prst="cloud">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87081" tIns="43541" rIns="87081" bIns="43541" spcCol="0" rtlCol="0" anchor="ctr"/>
          <a:lstStyle/>
          <a:p>
            <a:pPr algn="ctr"/>
            <a:endParaRPr lang="en-US" sz="1200"/>
          </a:p>
        </p:txBody>
      </p:sp>
      <p:sp>
        <p:nvSpPr>
          <p:cNvPr id="25" name="Right Arrow 24">
            <a:extLst>
              <a:ext uri="{FF2B5EF4-FFF2-40B4-BE49-F238E27FC236}">
                <a16:creationId xmlns:a16="http://schemas.microsoft.com/office/drawing/2014/main" id="{97DAE5CA-3835-1840-9B79-D3C44338EC8F}"/>
              </a:ext>
            </a:extLst>
          </p:cNvPr>
          <p:cNvSpPr/>
          <p:nvPr/>
        </p:nvSpPr>
        <p:spPr>
          <a:xfrm flipH="1">
            <a:off x="4996860" y="1527308"/>
            <a:ext cx="1149497" cy="278211"/>
          </a:xfrm>
          <a:prstGeom prst="rightArrow">
            <a:avLst>
              <a:gd name="adj1" fmla="val 50000"/>
              <a:gd name="adj2" fmla="val 84237"/>
            </a:avLst>
          </a:prstGeom>
          <a:gradFill flip="none" rotWithShape="1">
            <a:gsLst>
              <a:gs pos="0">
                <a:srgbClr val="A136A0"/>
              </a:gs>
              <a:gs pos="100000">
                <a:schemeClr val="accent1">
                  <a:tint val="50000"/>
                  <a:shade val="100000"/>
                  <a:satMod val="35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87081" tIns="43541" rIns="87081" bIns="43541" rtlCol="0" anchor="ctr"/>
          <a:lstStyle/>
          <a:p>
            <a:pPr algn="ctr"/>
            <a:endParaRPr lang="en-US" sz="1200"/>
          </a:p>
        </p:txBody>
      </p:sp>
      <p:sp>
        <p:nvSpPr>
          <p:cNvPr id="26" name="TextBox 25">
            <a:extLst>
              <a:ext uri="{FF2B5EF4-FFF2-40B4-BE49-F238E27FC236}">
                <a16:creationId xmlns:a16="http://schemas.microsoft.com/office/drawing/2014/main" id="{5DD2459C-41D2-F043-AB11-E2EA64BD329E}"/>
              </a:ext>
            </a:extLst>
          </p:cNvPr>
          <p:cNvSpPr txBox="1"/>
          <p:nvPr/>
        </p:nvSpPr>
        <p:spPr>
          <a:xfrm>
            <a:off x="5013292" y="1216381"/>
            <a:ext cx="2720617" cy="369332"/>
          </a:xfrm>
          <a:prstGeom prst="rect">
            <a:avLst/>
          </a:prstGeom>
          <a:noFill/>
        </p:spPr>
        <p:txBody>
          <a:bodyPr wrap="none" rtlCol="0">
            <a:spAutoFit/>
          </a:bodyPr>
          <a:lstStyle/>
          <a:p>
            <a:r>
              <a:rPr lang="ru-RU" dirty="0"/>
              <a:t>почва, вода, </a:t>
            </a:r>
            <a:r>
              <a:rPr lang="en-US" dirty="0"/>
              <a:t>C02, </a:t>
            </a:r>
            <a:r>
              <a:rPr lang="ru-RU" dirty="0"/>
              <a:t>азот</a:t>
            </a:r>
            <a:endParaRPr lang="en-FR" dirty="0"/>
          </a:p>
        </p:txBody>
      </p:sp>
      <p:sp>
        <p:nvSpPr>
          <p:cNvPr id="27" name="Freeform 26">
            <a:extLst>
              <a:ext uri="{FF2B5EF4-FFF2-40B4-BE49-F238E27FC236}">
                <a16:creationId xmlns:a16="http://schemas.microsoft.com/office/drawing/2014/main" id="{3D43FED8-7835-EC42-B038-5E4038FC0BD7}"/>
              </a:ext>
            </a:extLst>
          </p:cNvPr>
          <p:cNvSpPr/>
          <p:nvPr/>
        </p:nvSpPr>
        <p:spPr>
          <a:xfrm rot="8979210" flipH="1" flipV="1">
            <a:off x="2367138" y="2817183"/>
            <a:ext cx="1142379" cy="210085"/>
          </a:xfrm>
          <a:custGeom>
            <a:avLst/>
            <a:gdLst>
              <a:gd name="connsiteX0" fmla="*/ 1219200 w 1219200"/>
              <a:gd name="connsiteY0" fmla="*/ 0 h 228600"/>
              <a:gd name="connsiteX1" fmla="*/ 524933 w 1219200"/>
              <a:gd name="connsiteY1" fmla="*/ 186267 h 228600"/>
              <a:gd name="connsiteX2" fmla="*/ 0 w 1219200"/>
              <a:gd name="connsiteY2" fmla="*/ 228600 h 228600"/>
            </a:gdLst>
            <a:ahLst/>
            <a:cxnLst>
              <a:cxn ang="0">
                <a:pos x="connsiteX0" y="connsiteY0"/>
              </a:cxn>
              <a:cxn ang="0">
                <a:pos x="connsiteX1" y="connsiteY1"/>
              </a:cxn>
              <a:cxn ang="0">
                <a:pos x="connsiteX2" y="connsiteY2"/>
              </a:cxn>
            </a:cxnLst>
            <a:rect l="l" t="t" r="r" b="b"/>
            <a:pathLst>
              <a:path w="1219200" h="228600">
                <a:moveTo>
                  <a:pt x="1219200" y="0"/>
                </a:moveTo>
                <a:cubicBezTo>
                  <a:pt x="973666" y="74083"/>
                  <a:pt x="728133" y="148167"/>
                  <a:pt x="524933" y="186267"/>
                </a:cubicBezTo>
                <a:cubicBezTo>
                  <a:pt x="321733" y="224367"/>
                  <a:pt x="0" y="228600"/>
                  <a:pt x="0" y="228600"/>
                </a:cubicBezTo>
              </a:path>
            </a:pathLst>
          </a:custGeom>
          <a:ln w="57150" cmpd="sng">
            <a:gradFill flip="none" rotWithShape="1">
              <a:gsLst>
                <a:gs pos="33000">
                  <a:srgbClr val="008000"/>
                </a:gs>
                <a:gs pos="96000">
                  <a:prstClr val="white"/>
                </a:gs>
              </a:gsLst>
              <a:lin ang="0" scaled="1"/>
              <a:tileRect/>
            </a:gradFill>
            <a:headEnd type="none"/>
            <a:tailEnd type="triangle"/>
          </a:ln>
        </p:spPr>
        <p:style>
          <a:lnRef idx="2">
            <a:schemeClr val="accent1"/>
          </a:lnRef>
          <a:fillRef idx="0">
            <a:schemeClr val="accent1"/>
          </a:fillRef>
          <a:effectRef idx="1">
            <a:schemeClr val="accent1"/>
          </a:effectRef>
          <a:fontRef idx="minor">
            <a:schemeClr val="tx1"/>
          </a:fontRef>
        </p:style>
        <p:txBody>
          <a:bodyPr lIns="87081" tIns="43541" rIns="87081" bIns="43541" rtlCol="0" anchor="ctr"/>
          <a:lstStyle/>
          <a:p>
            <a:pPr algn="ctr"/>
            <a:endParaRPr lang="en-US" sz="1200"/>
          </a:p>
        </p:txBody>
      </p:sp>
      <p:sp>
        <p:nvSpPr>
          <p:cNvPr id="34" name="Freeform 33">
            <a:extLst>
              <a:ext uri="{FF2B5EF4-FFF2-40B4-BE49-F238E27FC236}">
                <a16:creationId xmlns:a16="http://schemas.microsoft.com/office/drawing/2014/main" id="{0355FD28-0DAD-5246-BA48-E2682473845C}"/>
              </a:ext>
            </a:extLst>
          </p:cNvPr>
          <p:cNvSpPr/>
          <p:nvPr/>
        </p:nvSpPr>
        <p:spPr>
          <a:xfrm rot="13745981">
            <a:off x="4162977" y="2542984"/>
            <a:ext cx="1017246" cy="2125357"/>
          </a:xfrm>
          <a:custGeom>
            <a:avLst/>
            <a:gdLst>
              <a:gd name="connsiteX0" fmla="*/ 1219200 w 1219200"/>
              <a:gd name="connsiteY0" fmla="*/ 0 h 228600"/>
              <a:gd name="connsiteX1" fmla="*/ 524933 w 1219200"/>
              <a:gd name="connsiteY1" fmla="*/ 186267 h 228600"/>
              <a:gd name="connsiteX2" fmla="*/ 0 w 1219200"/>
              <a:gd name="connsiteY2" fmla="*/ 228600 h 228600"/>
            </a:gdLst>
            <a:ahLst/>
            <a:cxnLst>
              <a:cxn ang="0">
                <a:pos x="connsiteX0" y="connsiteY0"/>
              </a:cxn>
              <a:cxn ang="0">
                <a:pos x="connsiteX1" y="connsiteY1"/>
              </a:cxn>
              <a:cxn ang="0">
                <a:pos x="connsiteX2" y="connsiteY2"/>
              </a:cxn>
            </a:cxnLst>
            <a:rect l="l" t="t" r="r" b="b"/>
            <a:pathLst>
              <a:path w="1219200" h="228600">
                <a:moveTo>
                  <a:pt x="1219200" y="0"/>
                </a:moveTo>
                <a:cubicBezTo>
                  <a:pt x="973666" y="74083"/>
                  <a:pt x="728133" y="148167"/>
                  <a:pt x="524933" y="186267"/>
                </a:cubicBezTo>
                <a:cubicBezTo>
                  <a:pt x="321733" y="224367"/>
                  <a:pt x="0" y="228600"/>
                  <a:pt x="0" y="228600"/>
                </a:cubicBezTo>
              </a:path>
            </a:pathLst>
          </a:custGeom>
          <a:ln w="57150" cmpd="sng">
            <a:solidFill>
              <a:srgbClr val="00B050"/>
            </a:solidFill>
            <a:headEnd type="none"/>
            <a:tailEnd type="triangle"/>
          </a:ln>
        </p:spPr>
        <p:style>
          <a:lnRef idx="2">
            <a:schemeClr val="accent1"/>
          </a:lnRef>
          <a:fillRef idx="0">
            <a:schemeClr val="accent1"/>
          </a:fillRef>
          <a:effectRef idx="1">
            <a:schemeClr val="accent1"/>
          </a:effectRef>
          <a:fontRef idx="minor">
            <a:schemeClr val="tx1"/>
          </a:fontRef>
        </p:style>
        <p:txBody>
          <a:bodyPr lIns="87081" tIns="43541" rIns="87081" bIns="43541" rtlCol="0" anchor="ctr"/>
          <a:lstStyle/>
          <a:p>
            <a:pPr algn="ctr"/>
            <a:endParaRPr lang="en-US" sz="1200" dirty="0"/>
          </a:p>
        </p:txBody>
      </p:sp>
      <p:sp>
        <p:nvSpPr>
          <p:cNvPr id="36" name="Freeform 35">
            <a:extLst>
              <a:ext uri="{FF2B5EF4-FFF2-40B4-BE49-F238E27FC236}">
                <a16:creationId xmlns:a16="http://schemas.microsoft.com/office/drawing/2014/main" id="{23B5947F-DDF6-BD49-83D9-0DD68FF7BA0E}"/>
              </a:ext>
            </a:extLst>
          </p:cNvPr>
          <p:cNvSpPr/>
          <p:nvPr/>
        </p:nvSpPr>
        <p:spPr>
          <a:xfrm rot="1734417">
            <a:off x="3484693" y="3607102"/>
            <a:ext cx="1035312" cy="2453654"/>
          </a:xfrm>
          <a:custGeom>
            <a:avLst/>
            <a:gdLst>
              <a:gd name="connsiteX0" fmla="*/ 1219200 w 1219200"/>
              <a:gd name="connsiteY0" fmla="*/ 0 h 228600"/>
              <a:gd name="connsiteX1" fmla="*/ 524933 w 1219200"/>
              <a:gd name="connsiteY1" fmla="*/ 186267 h 228600"/>
              <a:gd name="connsiteX2" fmla="*/ 0 w 1219200"/>
              <a:gd name="connsiteY2" fmla="*/ 228600 h 228600"/>
            </a:gdLst>
            <a:ahLst/>
            <a:cxnLst>
              <a:cxn ang="0">
                <a:pos x="connsiteX0" y="connsiteY0"/>
              </a:cxn>
              <a:cxn ang="0">
                <a:pos x="connsiteX1" y="connsiteY1"/>
              </a:cxn>
              <a:cxn ang="0">
                <a:pos x="connsiteX2" y="connsiteY2"/>
              </a:cxn>
            </a:cxnLst>
            <a:rect l="l" t="t" r="r" b="b"/>
            <a:pathLst>
              <a:path w="1219200" h="228600">
                <a:moveTo>
                  <a:pt x="1219200" y="0"/>
                </a:moveTo>
                <a:cubicBezTo>
                  <a:pt x="973666" y="74083"/>
                  <a:pt x="728133" y="148167"/>
                  <a:pt x="524933" y="186267"/>
                </a:cubicBezTo>
                <a:cubicBezTo>
                  <a:pt x="321733" y="224367"/>
                  <a:pt x="0" y="228600"/>
                  <a:pt x="0" y="228600"/>
                </a:cubicBezTo>
              </a:path>
            </a:pathLst>
          </a:cu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lIns="87081" tIns="43541" rIns="87081" bIns="43541" rtlCol="0" anchor="ctr"/>
          <a:lstStyle/>
          <a:p>
            <a:pPr algn="ctr"/>
            <a:endParaRPr lang="en-US" sz="1200" dirty="0"/>
          </a:p>
        </p:txBody>
      </p:sp>
      <p:sp>
        <p:nvSpPr>
          <p:cNvPr id="40" name="TextBox 39">
            <a:extLst>
              <a:ext uri="{FF2B5EF4-FFF2-40B4-BE49-F238E27FC236}">
                <a16:creationId xmlns:a16="http://schemas.microsoft.com/office/drawing/2014/main" id="{4C17B04E-EEB8-5048-A02D-BA16F6475CE0}"/>
              </a:ext>
            </a:extLst>
          </p:cNvPr>
          <p:cNvSpPr txBox="1"/>
          <p:nvPr/>
        </p:nvSpPr>
        <p:spPr>
          <a:xfrm>
            <a:off x="5336465" y="1737939"/>
            <a:ext cx="877163" cy="369332"/>
          </a:xfrm>
          <a:prstGeom prst="rect">
            <a:avLst/>
          </a:prstGeom>
          <a:noFill/>
        </p:spPr>
        <p:txBody>
          <a:bodyPr wrap="none" rtlCol="0">
            <a:spAutoFit/>
          </a:bodyPr>
          <a:lstStyle/>
          <a:p>
            <a:r>
              <a:rPr lang="en-FR" dirty="0">
                <a:solidFill>
                  <a:srgbClr val="FF0000"/>
                </a:solidFill>
                <a:latin typeface="Arial" panose="020B0604020202020204" pitchFamily="34" charset="0"/>
                <a:cs typeface="Arial" panose="020B0604020202020204" pitchFamily="34" charset="0"/>
              </a:rPr>
              <a:t>g</a:t>
            </a:r>
            <a:r>
              <a:rPr lang="en-FR" dirty="0">
                <a:latin typeface="Arial" panose="020B0604020202020204" pitchFamily="34" charset="0"/>
                <a:cs typeface="Arial" panose="020B0604020202020204" pitchFamily="34" charset="0"/>
              </a:rPr>
              <a:t>rowth</a:t>
            </a:r>
          </a:p>
        </p:txBody>
      </p:sp>
      <p:sp>
        <p:nvSpPr>
          <p:cNvPr id="41" name="TextBox 40">
            <a:extLst>
              <a:ext uri="{FF2B5EF4-FFF2-40B4-BE49-F238E27FC236}">
                <a16:creationId xmlns:a16="http://schemas.microsoft.com/office/drawing/2014/main" id="{4E440AE6-5E8B-E045-AD5F-4C169550F098}"/>
              </a:ext>
            </a:extLst>
          </p:cNvPr>
          <p:cNvSpPr txBox="1"/>
          <p:nvPr/>
        </p:nvSpPr>
        <p:spPr>
          <a:xfrm>
            <a:off x="3131116" y="2890188"/>
            <a:ext cx="633507" cy="369332"/>
          </a:xfrm>
          <a:prstGeom prst="rect">
            <a:avLst/>
          </a:prstGeom>
          <a:noFill/>
        </p:spPr>
        <p:txBody>
          <a:bodyPr wrap="none" rtlCol="0">
            <a:spAutoFit/>
          </a:bodyPr>
          <a:lstStyle/>
          <a:p>
            <a:r>
              <a:rPr lang="en-FR" dirty="0">
                <a:solidFill>
                  <a:srgbClr val="FF0000"/>
                </a:solidFill>
                <a:latin typeface="Arial" panose="020B0604020202020204" pitchFamily="34" charset="0"/>
                <a:cs typeface="Arial" panose="020B0604020202020204" pitchFamily="34" charset="0"/>
              </a:rPr>
              <a:t>f</a:t>
            </a:r>
            <a:r>
              <a:rPr lang="en-FR" dirty="0">
                <a:latin typeface="Arial" panose="020B0604020202020204" pitchFamily="34" charset="0"/>
                <a:cs typeface="Arial" panose="020B0604020202020204" pitchFamily="34" charset="0"/>
              </a:rPr>
              <a:t>ood</a:t>
            </a:r>
          </a:p>
        </p:txBody>
      </p:sp>
      <p:sp>
        <p:nvSpPr>
          <p:cNvPr id="42" name="TextBox 41">
            <a:extLst>
              <a:ext uri="{FF2B5EF4-FFF2-40B4-BE49-F238E27FC236}">
                <a16:creationId xmlns:a16="http://schemas.microsoft.com/office/drawing/2014/main" id="{4F3B17F5-EAD7-F044-B2E4-9C1344038BD5}"/>
              </a:ext>
            </a:extLst>
          </p:cNvPr>
          <p:cNvSpPr txBox="1"/>
          <p:nvPr/>
        </p:nvSpPr>
        <p:spPr>
          <a:xfrm>
            <a:off x="2175924" y="5469588"/>
            <a:ext cx="633507" cy="369332"/>
          </a:xfrm>
          <a:prstGeom prst="rect">
            <a:avLst/>
          </a:prstGeom>
          <a:noFill/>
        </p:spPr>
        <p:txBody>
          <a:bodyPr wrap="none" rtlCol="0">
            <a:spAutoFit/>
          </a:bodyPr>
          <a:lstStyle/>
          <a:p>
            <a:r>
              <a:rPr lang="en-FR" dirty="0">
                <a:solidFill>
                  <a:srgbClr val="FF0000"/>
                </a:solidFill>
                <a:latin typeface="Arial" panose="020B0604020202020204" pitchFamily="34" charset="0"/>
                <a:cs typeface="Arial" panose="020B0604020202020204" pitchFamily="34" charset="0"/>
              </a:rPr>
              <a:t>h</a:t>
            </a:r>
            <a:r>
              <a:rPr lang="en-FR" dirty="0">
                <a:latin typeface="Arial" panose="020B0604020202020204" pitchFamily="34" charset="0"/>
                <a:cs typeface="Arial" panose="020B0604020202020204" pitchFamily="34" charset="0"/>
              </a:rPr>
              <a:t>unt</a:t>
            </a:r>
          </a:p>
        </p:txBody>
      </p:sp>
      <p:sp>
        <p:nvSpPr>
          <p:cNvPr id="43" name="TextBox 42">
            <a:extLst>
              <a:ext uri="{FF2B5EF4-FFF2-40B4-BE49-F238E27FC236}">
                <a16:creationId xmlns:a16="http://schemas.microsoft.com/office/drawing/2014/main" id="{D5509EA3-5136-6B44-A0F5-EEC3B0107BDE}"/>
              </a:ext>
            </a:extLst>
          </p:cNvPr>
          <p:cNvSpPr txBox="1"/>
          <p:nvPr/>
        </p:nvSpPr>
        <p:spPr>
          <a:xfrm>
            <a:off x="2896854" y="3269646"/>
            <a:ext cx="590226" cy="369332"/>
          </a:xfrm>
          <a:prstGeom prst="rect">
            <a:avLst/>
          </a:prstGeom>
          <a:noFill/>
        </p:spPr>
        <p:txBody>
          <a:bodyPr wrap="none" rtlCol="0">
            <a:spAutoFit/>
          </a:bodyPr>
          <a:lstStyle/>
          <a:p>
            <a:r>
              <a:rPr lang="en-FR" b="1" dirty="0">
                <a:solidFill>
                  <a:srgbClr val="0070C0"/>
                </a:solidFill>
              </a:rPr>
              <a:t>H(t)</a:t>
            </a:r>
          </a:p>
        </p:txBody>
      </p:sp>
      <p:sp>
        <p:nvSpPr>
          <p:cNvPr id="44" name="TextBox 43">
            <a:extLst>
              <a:ext uri="{FF2B5EF4-FFF2-40B4-BE49-F238E27FC236}">
                <a16:creationId xmlns:a16="http://schemas.microsoft.com/office/drawing/2014/main" id="{C5D4D13D-2178-9A48-9C5F-D0694B4DA238}"/>
              </a:ext>
            </a:extLst>
          </p:cNvPr>
          <p:cNvSpPr txBox="1"/>
          <p:nvPr/>
        </p:nvSpPr>
        <p:spPr>
          <a:xfrm>
            <a:off x="7086089" y="3296133"/>
            <a:ext cx="654346" cy="369332"/>
          </a:xfrm>
          <a:prstGeom prst="rect">
            <a:avLst/>
          </a:prstGeom>
          <a:noFill/>
        </p:spPr>
        <p:txBody>
          <a:bodyPr wrap="none" rtlCol="0">
            <a:spAutoFit/>
          </a:bodyPr>
          <a:lstStyle/>
          <a:p>
            <a:r>
              <a:rPr lang="en-FR" b="1" dirty="0">
                <a:solidFill>
                  <a:srgbClr val="0070C0"/>
                </a:solidFill>
              </a:rPr>
              <a:t>W(t)</a:t>
            </a:r>
          </a:p>
        </p:txBody>
      </p:sp>
      <p:sp>
        <p:nvSpPr>
          <p:cNvPr id="45" name="TextBox 44">
            <a:extLst>
              <a:ext uri="{FF2B5EF4-FFF2-40B4-BE49-F238E27FC236}">
                <a16:creationId xmlns:a16="http://schemas.microsoft.com/office/drawing/2014/main" id="{649F1269-7AAD-C140-87C8-F950C4B76FA6}"/>
              </a:ext>
            </a:extLst>
          </p:cNvPr>
          <p:cNvSpPr txBox="1"/>
          <p:nvPr/>
        </p:nvSpPr>
        <p:spPr>
          <a:xfrm>
            <a:off x="2199380" y="1481747"/>
            <a:ext cx="620683" cy="369332"/>
          </a:xfrm>
          <a:prstGeom prst="rect">
            <a:avLst/>
          </a:prstGeom>
          <a:noFill/>
        </p:spPr>
        <p:txBody>
          <a:bodyPr wrap="none" rtlCol="0">
            <a:spAutoFit/>
          </a:bodyPr>
          <a:lstStyle/>
          <a:p>
            <a:r>
              <a:rPr lang="en-FR" b="1" dirty="0">
                <a:solidFill>
                  <a:srgbClr val="0070C0"/>
                </a:solidFill>
              </a:rPr>
              <a:t>C(t)</a:t>
            </a:r>
          </a:p>
        </p:txBody>
      </p:sp>
      <p:sp>
        <p:nvSpPr>
          <p:cNvPr id="47" name="TextBox 46">
            <a:extLst>
              <a:ext uri="{FF2B5EF4-FFF2-40B4-BE49-F238E27FC236}">
                <a16:creationId xmlns:a16="http://schemas.microsoft.com/office/drawing/2014/main" id="{5F780BF9-661F-E046-AE85-26360FDDA626}"/>
              </a:ext>
            </a:extLst>
          </p:cNvPr>
          <p:cNvSpPr txBox="1"/>
          <p:nvPr/>
        </p:nvSpPr>
        <p:spPr>
          <a:xfrm>
            <a:off x="5453606" y="2725396"/>
            <a:ext cx="697627" cy="369332"/>
          </a:xfrm>
          <a:prstGeom prst="rect">
            <a:avLst/>
          </a:prstGeom>
          <a:noFill/>
        </p:spPr>
        <p:txBody>
          <a:bodyPr wrap="none" rtlCol="0">
            <a:spAutoFit/>
          </a:bodyPr>
          <a:lstStyle/>
          <a:p>
            <a:r>
              <a:rPr lang="en-FR" dirty="0">
                <a:solidFill>
                  <a:srgbClr val="FF0000"/>
                </a:solidFill>
                <a:latin typeface="Arial" panose="020B0604020202020204" pitchFamily="34" charset="0"/>
                <a:cs typeface="Arial" panose="020B0604020202020204" pitchFamily="34" charset="0"/>
              </a:rPr>
              <a:t>m</a:t>
            </a:r>
            <a:r>
              <a:rPr lang="en-FR" dirty="0">
                <a:latin typeface="Arial" panose="020B0604020202020204" pitchFamily="34" charset="0"/>
                <a:cs typeface="Arial" panose="020B0604020202020204" pitchFamily="34" charset="0"/>
              </a:rPr>
              <a:t>eat</a:t>
            </a:r>
          </a:p>
        </p:txBody>
      </p:sp>
      <p:sp>
        <p:nvSpPr>
          <p:cNvPr id="49" name="Right Arrow 48">
            <a:extLst>
              <a:ext uri="{FF2B5EF4-FFF2-40B4-BE49-F238E27FC236}">
                <a16:creationId xmlns:a16="http://schemas.microsoft.com/office/drawing/2014/main" id="{1766EDBD-3752-D44A-BBF0-7C87A5C7625F}"/>
              </a:ext>
            </a:extLst>
          </p:cNvPr>
          <p:cNvSpPr/>
          <p:nvPr/>
        </p:nvSpPr>
        <p:spPr>
          <a:xfrm rot="5400000">
            <a:off x="2410974" y="5585778"/>
            <a:ext cx="944864" cy="278211"/>
          </a:xfrm>
          <a:prstGeom prst="rightArrow">
            <a:avLst>
              <a:gd name="adj1" fmla="val 50000"/>
              <a:gd name="adj2" fmla="val 84237"/>
            </a:avLst>
          </a:prstGeom>
          <a:gradFill flip="none" rotWithShape="1">
            <a:gsLst>
              <a:gs pos="0">
                <a:srgbClr val="A136A0"/>
              </a:gs>
              <a:gs pos="100000">
                <a:schemeClr val="accent1">
                  <a:tint val="50000"/>
                  <a:shade val="100000"/>
                  <a:satMod val="35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87081" tIns="43541" rIns="87081" bIns="43541" rtlCol="0" anchor="ctr"/>
          <a:lstStyle/>
          <a:p>
            <a:pPr algn="ctr"/>
            <a:endParaRPr lang="en-US" sz="1200"/>
          </a:p>
        </p:txBody>
      </p:sp>
      <p:sp>
        <p:nvSpPr>
          <p:cNvPr id="50" name="TextBox 49">
            <a:extLst>
              <a:ext uri="{FF2B5EF4-FFF2-40B4-BE49-F238E27FC236}">
                <a16:creationId xmlns:a16="http://schemas.microsoft.com/office/drawing/2014/main" id="{C8EB5C9F-71BD-264B-BC6E-A7B2B875C88F}"/>
              </a:ext>
            </a:extLst>
          </p:cNvPr>
          <p:cNvSpPr txBox="1"/>
          <p:nvPr/>
        </p:nvSpPr>
        <p:spPr>
          <a:xfrm>
            <a:off x="277596" y="5426120"/>
            <a:ext cx="889987" cy="646331"/>
          </a:xfrm>
          <a:prstGeom prst="rect">
            <a:avLst/>
          </a:prstGeom>
          <a:noFill/>
        </p:spPr>
        <p:txBody>
          <a:bodyPr wrap="none" rtlCol="0">
            <a:spAutoFit/>
          </a:bodyPr>
          <a:lstStyle/>
          <a:p>
            <a:r>
              <a:rPr lang="en-FR" dirty="0">
                <a:solidFill>
                  <a:srgbClr val="FF0000"/>
                </a:solidFill>
                <a:latin typeface="Arial" panose="020B0604020202020204" pitchFamily="34" charset="0"/>
                <a:cs typeface="Arial" panose="020B0604020202020204" pitchFamily="34" charset="0"/>
              </a:rPr>
              <a:t>d</a:t>
            </a:r>
            <a:r>
              <a:rPr lang="en-FR" dirty="0">
                <a:latin typeface="Arial" panose="020B0604020202020204" pitchFamily="34" charset="0"/>
                <a:cs typeface="Arial" panose="020B0604020202020204" pitchFamily="34" charset="0"/>
              </a:rPr>
              <a:t>eath</a:t>
            </a:r>
            <a:r>
              <a:rPr lang="en-FR" dirty="0">
                <a:solidFill>
                  <a:srgbClr val="FF0000"/>
                </a:solidFill>
                <a:latin typeface="Arial" panose="020B0604020202020204" pitchFamily="34" charset="0"/>
                <a:cs typeface="Arial" panose="020B0604020202020204" pitchFamily="34" charset="0"/>
              </a:rPr>
              <a:t> </a:t>
            </a:r>
          </a:p>
          <a:p>
            <a:r>
              <a:rPr lang="en-FR" dirty="0">
                <a:latin typeface="Arial" panose="020B0604020202020204" pitchFamily="34" charset="0"/>
                <a:cs typeface="Arial" panose="020B0604020202020204" pitchFamily="34" charset="0"/>
              </a:rPr>
              <a:t>natural</a:t>
            </a:r>
          </a:p>
        </p:txBody>
      </p:sp>
      <p:sp>
        <p:nvSpPr>
          <p:cNvPr id="51" name="Right Arrow 50">
            <a:extLst>
              <a:ext uri="{FF2B5EF4-FFF2-40B4-BE49-F238E27FC236}">
                <a16:creationId xmlns:a16="http://schemas.microsoft.com/office/drawing/2014/main" id="{FF23B972-BDF8-1C45-91CA-0CB66E9854FC}"/>
              </a:ext>
            </a:extLst>
          </p:cNvPr>
          <p:cNvSpPr/>
          <p:nvPr/>
        </p:nvSpPr>
        <p:spPr>
          <a:xfrm rot="5400000">
            <a:off x="6012117" y="5585778"/>
            <a:ext cx="944864" cy="278211"/>
          </a:xfrm>
          <a:prstGeom prst="rightArrow">
            <a:avLst>
              <a:gd name="adj1" fmla="val 50000"/>
              <a:gd name="adj2" fmla="val 84237"/>
            </a:avLst>
          </a:prstGeom>
          <a:gradFill flip="none" rotWithShape="1">
            <a:gsLst>
              <a:gs pos="0">
                <a:srgbClr val="A136A0"/>
              </a:gs>
              <a:gs pos="100000">
                <a:schemeClr val="accent1">
                  <a:tint val="50000"/>
                  <a:shade val="100000"/>
                  <a:satMod val="35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87081" tIns="43541" rIns="87081" bIns="43541" rtlCol="0" anchor="ctr"/>
          <a:lstStyle/>
          <a:p>
            <a:pPr algn="ctr"/>
            <a:endParaRPr lang="en-US" sz="1200"/>
          </a:p>
        </p:txBody>
      </p:sp>
      <p:sp>
        <p:nvSpPr>
          <p:cNvPr id="52" name="TextBox 51">
            <a:extLst>
              <a:ext uri="{FF2B5EF4-FFF2-40B4-BE49-F238E27FC236}">
                <a16:creationId xmlns:a16="http://schemas.microsoft.com/office/drawing/2014/main" id="{0FF9293A-12F4-6E4A-84CD-A9AD2CEC52C9}"/>
              </a:ext>
            </a:extLst>
          </p:cNvPr>
          <p:cNvSpPr txBox="1"/>
          <p:nvPr/>
        </p:nvSpPr>
        <p:spPr>
          <a:xfrm>
            <a:off x="6577291" y="5457888"/>
            <a:ext cx="1794183" cy="646331"/>
          </a:xfrm>
          <a:prstGeom prst="rect">
            <a:avLst/>
          </a:prstGeom>
          <a:noFill/>
        </p:spPr>
        <p:txBody>
          <a:bodyPr wrap="square" rtlCol="0">
            <a:spAutoFit/>
          </a:bodyPr>
          <a:lstStyle/>
          <a:p>
            <a:r>
              <a:rPr lang="en-FR" dirty="0">
                <a:solidFill>
                  <a:srgbClr val="FF0000"/>
                </a:solidFill>
                <a:latin typeface="Arial" panose="020B0604020202020204" pitchFamily="34" charset="0"/>
                <a:cs typeface="Arial" panose="020B0604020202020204" pitchFamily="34" charset="0"/>
              </a:rPr>
              <a:t>d</a:t>
            </a:r>
            <a:r>
              <a:rPr lang="en-FR" dirty="0">
                <a:latin typeface="Arial" panose="020B0604020202020204" pitchFamily="34" charset="0"/>
                <a:cs typeface="Arial" panose="020B0604020202020204" pitchFamily="34" charset="0"/>
              </a:rPr>
              <a:t>eath, natural and starvation </a:t>
            </a:r>
            <a:endParaRPr lang="en-FR" dirty="0">
              <a:solidFill>
                <a:srgbClr val="FF0000"/>
              </a:solidFill>
              <a:latin typeface="Arial" panose="020B0604020202020204" pitchFamily="34" charset="0"/>
              <a:cs typeface="Arial" panose="020B0604020202020204" pitchFamily="34" charset="0"/>
            </a:endParaRPr>
          </a:p>
        </p:txBody>
      </p:sp>
      <p:sp>
        <p:nvSpPr>
          <p:cNvPr id="53" name="Right Arrow 52">
            <a:extLst>
              <a:ext uri="{FF2B5EF4-FFF2-40B4-BE49-F238E27FC236}">
                <a16:creationId xmlns:a16="http://schemas.microsoft.com/office/drawing/2014/main" id="{BFF51C57-94CE-AB4C-A704-4AEA205BD6D5}"/>
              </a:ext>
            </a:extLst>
          </p:cNvPr>
          <p:cNvSpPr/>
          <p:nvPr/>
        </p:nvSpPr>
        <p:spPr>
          <a:xfrm flipH="1">
            <a:off x="917132" y="1741663"/>
            <a:ext cx="1149497" cy="278211"/>
          </a:xfrm>
          <a:prstGeom prst="rightArrow">
            <a:avLst>
              <a:gd name="adj1" fmla="val 50000"/>
              <a:gd name="adj2" fmla="val 84237"/>
            </a:avLst>
          </a:prstGeom>
          <a:gradFill flip="none" rotWithShape="1">
            <a:gsLst>
              <a:gs pos="0">
                <a:srgbClr val="A136A0"/>
              </a:gs>
              <a:gs pos="100000">
                <a:schemeClr val="accent1">
                  <a:tint val="50000"/>
                  <a:shade val="100000"/>
                  <a:satMod val="35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87081" tIns="43541" rIns="87081" bIns="43541" rtlCol="0" anchor="ctr"/>
          <a:lstStyle/>
          <a:p>
            <a:pPr algn="ctr"/>
            <a:endParaRPr lang="en-US" sz="1200"/>
          </a:p>
        </p:txBody>
      </p:sp>
      <p:sp>
        <p:nvSpPr>
          <p:cNvPr id="54" name="Right Arrow 53">
            <a:extLst>
              <a:ext uri="{FF2B5EF4-FFF2-40B4-BE49-F238E27FC236}">
                <a16:creationId xmlns:a16="http://schemas.microsoft.com/office/drawing/2014/main" id="{0F3B171F-7E2D-F445-861B-79EF8D45C9C6}"/>
              </a:ext>
            </a:extLst>
          </p:cNvPr>
          <p:cNvSpPr/>
          <p:nvPr/>
        </p:nvSpPr>
        <p:spPr>
          <a:xfrm flipH="1">
            <a:off x="907300" y="2197073"/>
            <a:ext cx="1149497" cy="278211"/>
          </a:xfrm>
          <a:prstGeom prst="rightArrow">
            <a:avLst>
              <a:gd name="adj1" fmla="val 50000"/>
              <a:gd name="adj2" fmla="val 84237"/>
            </a:avLst>
          </a:prstGeom>
          <a:gradFill flip="none" rotWithShape="1">
            <a:gsLst>
              <a:gs pos="0">
                <a:srgbClr val="A136A0"/>
              </a:gs>
              <a:gs pos="100000">
                <a:schemeClr val="accent1">
                  <a:tint val="50000"/>
                  <a:shade val="100000"/>
                  <a:satMod val="350000"/>
                </a:scheme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87081" tIns="43541" rIns="87081" bIns="43541" rtlCol="0" anchor="ctr"/>
          <a:lstStyle/>
          <a:p>
            <a:pPr algn="ctr"/>
            <a:endParaRPr lang="en-US" sz="1200"/>
          </a:p>
        </p:txBody>
      </p:sp>
      <p:sp>
        <p:nvSpPr>
          <p:cNvPr id="55" name="Cloud 54">
            <a:extLst>
              <a:ext uri="{FF2B5EF4-FFF2-40B4-BE49-F238E27FC236}">
                <a16:creationId xmlns:a16="http://schemas.microsoft.com/office/drawing/2014/main" id="{F3E25E46-9E4F-924D-9C18-233412327B53}"/>
              </a:ext>
            </a:extLst>
          </p:cNvPr>
          <p:cNvSpPr/>
          <p:nvPr/>
        </p:nvSpPr>
        <p:spPr>
          <a:xfrm>
            <a:off x="54488" y="1867684"/>
            <a:ext cx="820898" cy="512473"/>
          </a:xfrm>
          <a:prstGeom prst="cloud">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87081" tIns="43541" rIns="87081" bIns="43541" spcCol="0" rtlCol="0" anchor="ctr"/>
          <a:lstStyle/>
          <a:p>
            <a:pPr algn="ctr"/>
            <a:endParaRPr lang="en-US" sz="1200"/>
          </a:p>
        </p:txBody>
      </p:sp>
      <p:sp>
        <p:nvSpPr>
          <p:cNvPr id="56" name="TextBox 55">
            <a:extLst>
              <a:ext uri="{FF2B5EF4-FFF2-40B4-BE49-F238E27FC236}">
                <a16:creationId xmlns:a16="http://schemas.microsoft.com/office/drawing/2014/main" id="{DAE02F28-D59F-7945-9A55-3B47AC9B13AC}"/>
              </a:ext>
            </a:extLst>
          </p:cNvPr>
          <p:cNvSpPr txBox="1"/>
          <p:nvPr/>
        </p:nvSpPr>
        <p:spPr>
          <a:xfrm>
            <a:off x="1275862" y="1414025"/>
            <a:ext cx="453970" cy="369332"/>
          </a:xfrm>
          <a:prstGeom prst="rect">
            <a:avLst/>
          </a:prstGeom>
          <a:noFill/>
        </p:spPr>
        <p:txBody>
          <a:bodyPr wrap="none" rtlCol="0">
            <a:spAutoFit/>
          </a:bodyPr>
          <a:lstStyle/>
          <a:p>
            <a:r>
              <a:rPr lang="en-FR" dirty="0">
                <a:solidFill>
                  <a:srgbClr val="FF0000"/>
                </a:solidFill>
                <a:latin typeface="Arial" panose="020B0604020202020204" pitchFamily="34" charset="0"/>
                <a:cs typeface="Arial" panose="020B0604020202020204" pitchFamily="34" charset="0"/>
              </a:rPr>
              <a:t>r</a:t>
            </a:r>
            <a:r>
              <a:rPr lang="en-FR" dirty="0">
                <a:latin typeface="Arial" panose="020B0604020202020204" pitchFamily="34" charset="0"/>
                <a:cs typeface="Arial" panose="020B0604020202020204" pitchFamily="34" charset="0"/>
              </a:rPr>
              <a:t>ot</a:t>
            </a:r>
          </a:p>
        </p:txBody>
      </p:sp>
      <p:sp>
        <p:nvSpPr>
          <p:cNvPr id="57" name="TextBox 56">
            <a:extLst>
              <a:ext uri="{FF2B5EF4-FFF2-40B4-BE49-F238E27FC236}">
                <a16:creationId xmlns:a16="http://schemas.microsoft.com/office/drawing/2014/main" id="{296226DE-9CD0-9541-8865-535521C71D21}"/>
              </a:ext>
            </a:extLst>
          </p:cNvPr>
          <p:cNvSpPr txBox="1"/>
          <p:nvPr/>
        </p:nvSpPr>
        <p:spPr>
          <a:xfrm>
            <a:off x="1281916" y="1896516"/>
            <a:ext cx="518091" cy="369332"/>
          </a:xfrm>
          <a:prstGeom prst="rect">
            <a:avLst/>
          </a:prstGeom>
          <a:noFill/>
        </p:spPr>
        <p:txBody>
          <a:bodyPr wrap="none" rtlCol="0">
            <a:spAutoFit/>
          </a:bodyPr>
          <a:lstStyle/>
          <a:p>
            <a:r>
              <a:rPr lang="en-FR" dirty="0">
                <a:solidFill>
                  <a:srgbClr val="FF0000"/>
                </a:solidFill>
                <a:latin typeface="Arial" panose="020B0604020202020204" pitchFamily="34" charset="0"/>
                <a:cs typeface="Arial" panose="020B0604020202020204" pitchFamily="34" charset="0"/>
              </a:rPr>
              <a:t>e</a:t>
            </a:r>
            <a:r>
              <a:rPr lang="en-FR" dirty="0">
                <a:latin typeface="Arial" panose="020B0604020202020204" pitchFamily="34" charset="0"/>
                <a:cs typeface="Arial" panose="020B0604020202020204" pitchFamily="34" charset="0"/>
              </a:rPr>
              <a:t>at</a:t>
            </a:r>
          </a:p>
        </p:txBody>
      </p:sp>
      <p:sp>
        <p:nvSpPr>
          <p:cNvPr id="58" name="Freeform 57">
            <a:extLst>
              <a:ext uri="{FF2B5EF4-FFF2-40B4-BE49-F238E27FC236}">
                <a16:creationId xmlns:a16="http://schemas.microsoft.com/office/drawing/2014/main" id="{2D7F0D5E-8736-5143-AFD1-2B6661900F42}"/>
              </a:ext>
            </a:extLst>
          </p:cNvPr>
          <p:cNvSpPr/>
          <p:nvPr/>
        </p:nvSpPr>
        <p:spPr>
          <a:xfrm rot="8190863">
            <a:off x="798029" y="2641268"/>
            <a:ext cx="996253" cy="890705"/>
          </a:xfrm>
          <a:custGeom>
            <a:avLst/>
            <a:gdLst>
              <a:gd name="connsiteX0" fmla="*/ 1219200 w 1219200"/>
              <a:gd name="connsiteY0" fmla="*/ 0 h 228600"/>
              <a:gd name="connsiteX1" fmla="*/ 524933 w 1219200"/>
              <a:gd name="connsiteY1" fmla="*/ 186267 h 228600"/>
              <a:gd name="connsiteX2" fmla="*/ 0 w 1219200"/>
              <a:gd name="connsiteY2" fmla="*/ 228600 h 228600"/>
            </a:gdLst>
            <a:ahLst/>
            <a:cxnLst>
              <a:cxn ang="0">
                <a:pos x="connsiteX0" y="connsiteY0"/>
              </a:cxn>
              <a:cxn ang="0">
                <a:pos x="connsiteX1" y="connsiteY1"/>
              </a:cxn>
              <a:cxn ang="0">
                <a:pos x="connsiteX2" y="connsiteY2"/>
              </a:cxn>
            </a:cxnLst>
            <a:rect l="l" t="t" r="r" b="b"/>
            <a:pathLst>
              <a:path w="1219200" h="228600">
                <a:moveTo>
                  <a:pt x="1219200" y="0"/>
                </a:moveTo>
                <a:cubicBezTo>
                  <a:pt x="973666" y="74083"/>
                  <a:pt x="728133" y="148167"/>
                  <a:pt x="524933" y="186267"/>
                </a:cubicBezTo>
                <a:cubicBezTo>
                  <a:pt x="321733" y="224367"/>
                  <a:pt x="0" y="228600"/>
                  <a:pt x="0" y="228600"/>
                </a:cubicBezTo>
              </a:path>
            </a:pathLst>
          </a:cu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lIns="87081" tIns="43541" rIns="87081" bIns="43541" rtlCol="0" anchor="ctr"/>
          <a:lstStyle/>
          <a:p>
            <a:pPr algn="ctr"/>
            <a:endParaRPr lang="en-US" sz="1200" dirty="0"/>
          </a:p>
        </p:txBody>
      </p:sp>
      <p:sp>
        <p:nvSpPr>
          <p:cNvPr id="59" name="Cloud 58">
            <a:extLst>
              <a:ext uri="{FF2B5EF4-FFF2-40B4-BE49-F238E27FC236}">
                <a16:creationId xmlns:a16="http://schemas.microsoft.com/office/drawing/2014/main" id="{6782C585-DEBC-FC49-B56F-5C2CA0A39866}"/>
              </a:ext>
            </a:extLst>
          </p:cNvPr>
          <p:cNvSpPr/>
          <p:nvPr/>
        </p:nvSpPr>
        <p:spPr>
          <a:xfrm>
            <a:off x="848403" y="6229808"/>
            <a:ext cx="820898" cy="512473"/>
          </a:xfrm>
          <a:prstGeom prst="cloud">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87081" tIns="43541" rIns="87081" bIns="43541" spcCol="0" rtlCol="0" anchor="ctr"/>
          <a:lstStyle/>
          <a:p>
            <a:pPr algn="ctr"/>
            <a:endParaRPr lang="en-US" sz="1200"/>
          </a:p>
        </p:txBody>
      </p:sp>
      <p:sp>
        <p:nvSpPr>
          <p:cNvPr id="61" name="TextBox 60">
            <a:extLst>
              <a:ext uri="{FF2B5EF4-FFF2-40B4-BE49-F238E27FC236}">
                <a16:creationId xmlns:a16="http://schemas.microsoft.com/office/drawing/2014/main" id="{06B255B2-538B-CF4E-B497-411A62A2A0DC}"/>
              </a:ext>
            </a:extLst>
          </p:cNvPr>
          <p:cNvSpPr txBox="1"/>
          <p:nvPr/>
        </p:nvSpPr>
        <p:spPr>
          <a:xfrm>
            <a:off x="1482048" y="175058"/>
            <a:ext cx="5848076" cy="523220"/>
          </a:xfrm>
          <a:prstGeom prst="rect">
            <a:avLst/>
          </a:prstGeom>
          <a:noFill/>
        </p:spPr>
        <p:txBody>
          <a:bodyPr wrap="none" rtlCol="0">
            <a:spAutoFit/>
          </a:bodyPr>
          <a:lstStyle/>
          <a:p>
            <a:r>
              <a:rPr lang="ru-RU" sz="2800" dirty="0" err="1">
                <a:solidFill>
                  <a:schemeClr val="accent2">
                    <a:lumMod val="75000"/>
                    <a:lumOff val="25000"/>
                  </a:schemeClr>
                </a:solidFill>
              </a:rPr>
              <a:t>Отрицательн</a:t>
            </a:r>
            <a:r>
              <a:rPr lang="en-US" sz="2800" dirty="0">
                <a:solidFill>
                  <a:schemeClr val="accent2">
                    <a:lumMod val="75000"/>
                    <a:lumOff val="25000"/>
                  </a:schemeClr>
                </a:solidFill>
              </a:rPr>
              <a:t>a</a:t>
            </a:r>
            <a:r>
              <a:rPr lang="ru-RU" sz="2800" dirty="0">
                <a:solidFill>
                  <a:schemeClr val="accent2">
                    <a:lumMod val="75000"/>
                    <a:lumOff val="25000"/>
                  </a:schemeClr>
                </a:solidFill>
              </a:rPr>
              <a:t>я обратная связь </a:t>
            </a:r>
            <a:endParaRPr lang="en-FR" sz="2800" dirty="0">
              <a:solidFill>
                <a:schemeClr val="accent2">
                  <a:lumMod val="75000"/>
                  <a:lumOff val="25000"/>
                </a:schemeClr>
              </a:solidFill>
            </a:endParaRPr>
          </a:p>
        </p:txBody>
      </p:sp>
    </p:spTree>
    <p:extLst>
      <p:ext uri="{BB962C8B-B14F-4D97-AF65-F5344CB8AC3E}">
        <p14:creationId xmlns:p14="http://schemas.microsoft.com/office/powerpoint/2010/main" val="3700664399"/>
      </p:ext>
    </p:extLst>
  </p:cSld>
  <p:clrMapOvr>
    <a:masterClrMapping/>
  </p:clrMapOvr>
  <p:transition spd="med" advTm="0">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9F627-2AC9-AC4B-9589-E17C77D38868}"/>
              </a:ext>
            </a:extLst>
          </p:cNvPr>
          <p:cNvSpPr>
            <a:spLocks noGrp="1"/>
          </p:cNvSpPr>
          <p:nvPr>
            <p:ph type="title"/>
          </p:nvPr>
        </p:nvSpPr>
        <p:spPr>
          <a:xfrm>
            <a:off x="457198" y="382915"/>
            <a:ext cx="6508377" cy="1143000"/>
          </a:xfrm>
        </p:spPr>
        <p:txBody>
          <a:bodyPr/>
          <a:lstStyle/>
          <a:p>
            <a:r>
              <a:rPr lang="ru-RU" dirty="0"/>
              <a:t>Домашнее задание 1</a:t>
            </a:r>
            <a:endParaRPr lang="en-FR" dirty="0"/>
          </a:p>
        </p:txBody>
      </p:sp>
      <p:sp>
        <p:nvSpPr>
          <p:cNvPr id="3" name="Content Placeholder 2">
            <a:extLst>
              <a:ext uri="{FF2B5EF4-FFF2-40B4-BE49-F238E27FC236}">
                <a16:creationId xmlns:a16="http://schemas.microsoft.com/office/drawing/2014/main" id="{0F86DA49-8AC0-7841-8CF7-5355470C8070}"/>
              </a:ext>
            </a:extLst>
          </p:cNvPr>
          <p:cNvSpPr>
            <a:spLocks noGrp="1"/>
          </p:cNvSpPr>
          <p:nvPr>
            <p:ph idx="1"/>
          </p:nvPr>
        </p:nvSpPr>
        <p:spPr/>
        <p:txBody>
          <a:bodyPr>
            <a:normAutofit/>
          </a:bodyPr>
          <a:lstStyle/>
          <a:p>
            <a:r>
              <a:rPr lang="ru-RU" sz="1600" dirty="0"/>
              <a:t>Найти устойчивое стационарное состояние «морковка, зайцы, волки» в алгоритме УДЕ или </a:t>
            </a:r>
            <a:r>
              <a:rPr lang="ru-RU" sz="1600" dirty="0" err="1"/>
              <a:t>Гиллеспи</a:t>
            </a:r>
            <a:endParaRPr lang="ru-RU" sz="1600" dirty="0"/>
          </a:p>
          <a:p>
            <a:r>
              <a:rPr lang="ru-RU" sz="1600" dirty="0"/>
              <a:t>Метод: подобрать параметры так чтобы  волков было меньше чем зайцев и их меньше  чем морковки,  а характерные времена жизни для всех трех были одного порядка</a:t>
            </a:r>
            <a:endParaRPr lang="en-FR" sz="1600" dirty="0"/>
          </a:p>
        </p:txBody>
      </p:sp>
      <p:pic>
        <p:nvPicPr>
          <p:cNvPr id="4" name="Picture 3">
            <a:extLst>
              <a:ext uri="{FF2B5EF4-FFF2-40B4-BE49-F238E27FC236}">
                <a16:creationId xmlns:a16="http://schemas.microsoft.com/office/drawing/2014/main" id="{4B487A10-D016-F143-8849-1FF12F7BE7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713" y="4091802"/>
            <a:ext cx="2999863" cy="2617330"/>
          </a:xfrm>
          <a:prstGeom prst="rect">
            <a:avLst/>
          </a:prstGeom>
        </p:spPr>
      </p:pic>
      <p:pic>
        <p:nvPicPr>
          <p:cNvPr id="5" name="Picture 4">
            <a:extLst>
              <a:ext uri="{FF2B5EF4-FFF2-40B4-BE49-F238E27FC236}">
                <a16:creationId xmlns:a16="http://schemas.microsoft.com/office/drawing/2014/main" id="{0F64FD62-24DE-4140-A595-8A83E88BFF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311" y="4472494"/>
            <a:ext cx="2279005" cy="2011868"/>
          </a:xfrm>
          <a:prstGeom prst="rect">
            <a:avLst/>
          </a:prstGeom>
        </p:spPr>
      </p:pic>
      <p:sp>
        <p:nvSpPr>
          <p:cNvPr id="6" name="Rounded Rectangle 5">
            <a:extLst>
              <a:ext uri="{FF2B5EF4-FFF2-40B4-BE49-F238E27FC236}">
                <a16:creationId xmlns:a16="http://schemas.microsoft.com/office/drawing/2014/main" id="{0AE14D0D-08B9-CC44-BA27-CE940C5E3EA8}"/>
              </a:ext>
            </a:extLst>
          </p:cNvPr>
          <p:cNvSpPr/>
          <p:nvPr/>
        </p:nvSpPr>
        <p:spPr>
          <a:xfrm>
            <a:off x="2385391" y="4697264"/>
            <a:ext cx="755375" cy="421388"/>
          </a:xfrm>
          <a:prstGeom prst="roundRect">
            <a:avLst/>
          </a:prstGeom>
          <a:solidFill>
            <a:srgbClr val="FFFF00">
              <a:alpha val="32771"/>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7" name="Rounded Rectangle 6">
            <a:extLst>
              <a:ext uri="{FF2B5EF4-FFF2-40B4-BE49-F238E27FC236}">
                <a16:creationId xmlns:a16="http://schemas.microsoft.com/office/drawing/2014/main" id="{3A16A1D0-5B2D-3846-B028-BB0BED3E8663}"/>
              </a:ext>
            </a:extLst>
          </p:cNvPr>
          <p:cNvSpPr/>
          <p:nvPr/>
        </p:nvSpPr>
        <p:spPr>
          <a:xfrm>
            <a:off x="2385391" y="5317428"/>
            <a:ext cx="964096" cy="437041"/>
          </a:xfrm>
          <a:prstGeom prst="roundRect">
            <a:avLst/>
          </a:prstGeom>
          <a:solidFill>
            <a:srgbClr val="FFFF00">
              <a:alpha val="32771"/>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8" name="Rounded Rectangle 7">
            <a:extLst>
              <a:ext uri="{FF2B5EF4-FFF2-40B4-BE49-F238E27FC236}">
                <a16:creationId xmlns:a16="http://schemas.microsoft.com/office/drawing/2014/main" id="{D2050F7E-370D-1C40-8758-3C78FA2F546D}"/>
              </a:ext>
            </a:extLst>
          </p:cNvPr>
          <p:cNvSpPr/>
          <p:nvPr/>
        </p:nvSpPr>
        <p:spPr>
          <a:xfrm>
            <a:off x="2822713" y="5877960"/>
            <a:ext cx="228600" cy="421388"/>
          </a:xfrm>
          <a:prstGeom prst="roundRect">
            <a:avLst/>
          </a:prstGeom>
          <a:solidFill>
            <a:srgbClr val="FFFF00">
              <a:alpha val="32771"/>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9" name="Rounded Rectangle 8">
            <a:extLst>
              <a:ext uri="{FF2B5EF4-FFF2-40B4-BE49-F238E27FC236}">
                <a16:creationId xmlns:a16="http://schemas.microsoft.com/office/drawing/2014/main" id="{D2263B3D-BA47-2A40-968A-0E8633D38798}"/>
              </a:ext>
            </a:extLst>
          </p:cNvPr>
          <p:cNvSpPr/>
          <p:nvPr/>
        </p:nvSpPr>
        <p:spPr>
          <a:xfrm>
            <a:off x="735496" y="3429000"/>
            <a:ext cx="3051312" cy="308669"/>
          </a:xfrm>
          <a:prstGeom prst="roundRect">
            <a:avLst/>
          </a:prstGeom>
          <a:solidFill>
            <a:srgbClr val="FFFF00">
              <a:alpha val="32771"/>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Tree>
    <p:extLst>
      <p:ext uri="{BB962C8B-B14F-4D97-AF65-F5344CB8AC3E}">
        <p14:creationId xmlns:p14="http://schemas.microsoft.com/office/powerpoint/2010/main" val="1123106579"/>
      </p:ext>
    </p:extLst>
  </p:cSld>
  <p:clrMapOvr>
    <a:masterClrMapping/>
  </p:clrMapOvr>
  <p:transition spd="med" advTm="0">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48DA9-5D6A-A04E-B0E0-3CAD84DCCDC7}"/>
              </a:ext>
            </a:extLst>
          </p:cNvPr>
          <p:cNvSpPr>
            <a:spLocks noGrp="1"/>
          </p:cNvSpPr>
          <p:nvPr>
            <p:ph type="title"/>
          </p:nvPr>
        </p:nvSpPr>
        <p:spPr/>
        <p:txBody>
          <a:bodyPr/>
          <a:lstStyle/>
          <a:p>
            <a:r>
              <a:rPr lang="ru-RU" dirty="0"/>
              <a:t>Эволюция многих локусов </a:t>
            </a:r>
            <a:endParaRPr lang="en-FR" dirty="0"/>
          </a:p>
        </p:txBody>
      </p:sp>
      <p:sp>
        <p:nvSpPr>
          <p:cNvPr id="3" name="Text Placeholder 2">
            <a:extLst>
              <a:ext uri="{FF2B5EF4-FFF2-40B4-BE49-F238E27FC236}">
                <a16:creationId xmlns:a16="http://schemas.microsoft.com/office/drawing/2014/main" id="{1217570D-D22C-4349-BD58-D6524CDB877A}"/>
              </a:ext>
            </a:extLst>
          </p:cNvPr>
          <p:cNvSpPr>
            <a:spLocks noGrp="1"/>
          </p:cNvSpPr>
          <p:nvPr>
            <p:ph type="body" idx="1"/>
          </p:nvPr>
        </p:nvSpPr>
        <p:spPr/>
        <p:txBody>
          <a:bodyPr>
            <a:normAutofit/>
          </a:bodyPr>
          <a:lstStyle/>
          <a:p>
            <a:r>
              <a:rPr lang="ru-RU" sz="2000" dirty="0"/>
              <a:t>Эффекты связки и рекомбинация</a:t>
            </a:r>
            <a:endParaRPr lang="en-FR" sz="2000" dirty="0"/>
          </a:p>
        </p:txBody>
      </p:sp>
    </p:spTree>
    <p:extLst>
      <p:ext uri="{BB962C8B-B14F-4D97-AF65-F5344CB8AC3E}">
        <p14:creationId xmlns:p14="http://schemas.microsoft.com/office/powerpoint/2010/main" val="3746414336"/>
      </p:ext>
    </p:extLst>
  </p:cSld>
  <p:clrMapOvr>
    <a:masterClrMapping/>
  </p:clrMapOvr>
  <p:transition spd="med" advTm="0">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a:xfrm>
            <a:off x="132626" y="111699"/>
            <a:ext cx="6864263" cy="1143000"/>
          </a:xfrm>
        </p:spPr>
        <p:txBody>
          <a:bodyPr/>
          <a:lstStyle/>
          <a:p>
            <a:r>
              <a:rPr lang="en-US" sz="2800" dirty="0"/>
              <a:t> </a:t>
            </a:r>
            <a:r>
              <a:rPr lang="ru-RU" sz="2800" dirty="0"/>
              <a:t>Два локуса,  фитнесс без </a:t>
            </a:r>
            <a:r>
              <a:rPr lang="ru-RU" sz="2800" dirty="0" err="1"/>
              <a:t>эпистаза</a:t>
            </a:r>
            <a:r>
              <a:rPr lang="en-US" sz="2800" dirty="0"/>
              <a:t> </a:t>
            </a:r>
            <a:endParaRPr lang="en-FR" sz="2800" dirty="0"/>
          </a:p>
        </p:txBody>
      </p:sp>
      <p:cxnSp>
        <p:nvCxnSpPr>
          <p:cNvPr id="5" name="Straight Arrow Connector 4">
            <a:extLst>
              <a:ext uri="{FF2B5EF4-FFF2-40B4-BE49-F238E27FC236}">
                <a16:creationId xmlns:a16="http://schemas.microsoft.com/office/drawing/2014/main" id="{23BBE630-B2EE-0D4D-B282-26DAB094F2ED}"/>
              </a:ext>
            </a:extLst>
          </p:cNvPr>
          <p:cNvCxnSpPr>
            <a:cxnSpLocks/>
          </p:cNvCxnSpPr>
          <p:nvPr/>
        </p:nvCxnSpPr>
        <p:spPr>
          <a:xfrm flipV="1">
            <a:off x="1812893" y="2508248"/>
            <a:ext cx="0" cy="359624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3DD31A08-5398-8045-8AFA-5F79E2549C6F}"/>
              </a:ext>
            </a:extLst>
          </p:cNvPr>
          <p:cNvCxnSpPr>
            <a:cxnSpLocks/>
          </p:cNvCxnSpPr>
          <p:nvPr/>
        </p:nvCxnSpPr>
        <p:spPr>
          <a:xfrm>
            <a:off x="1812893" y="6104491"/>
            <a:ext cx="2733304" cy="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8A7FD15-38BD-E04E-843D-034E6C5DE753}"/>
              </a:ext>
            </a:extLst>
          </p:cNvPr>
          <p:cNvCxnSpPr>
            <a:cxnSpLocks/>
          </p:cNvCxnSpPr>
          <p:nvPr/>
        </p:nvCxnSpPr>
        <p:spPr>
          <a:xfrm flipV="1">
            <a:off x="2825305" y="3553422"/>
            <a:ext cx="1161252" cy="504949"/>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C238BC5-595B-744D-91C1-982E3A5F2996}"/>
              </a:ext>
            </a:extLst>
          </p:cNvPr>
          <p:cNvCxnSpPr>
            <a:cxnSpLocks/>
          </p:cNvCxnSpPr>
          <p:nvPr/>
        </p:nvCxnSpPr>
        <p:spPr>
          <a:xfrm flipV="1">
            <a:off x="1812892" y="4059830"/>
            <a:ext cx="1006514" cy="1450556"/>
          </a:xfrm>
          <a:prstGeom prst="line">
            <a:avLst/>
          </a:prstGeom>
          <a:ln w="38100">
            <a:solidFill>
              <a:srgbClr val="0070C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25FE7443-4DAF-3C4E-94ED-D3302AB0CA93}"/>
              </a:ext>
            </a:extLst>
          </p:cNvPr>
          <p:cNvSpPr txBox="1"/>
          <p:nvPr/>
        </p:nvSpPr>
        <p:spPr>
          <a:xfrm>
            <a:off x="2395973" y="2134368"/>
            <a:ext cx="1316386" cy="369332"/>
          </a:xfrm>
          <a:prstGeom prst="rect">
            <a:avLst/>
          </a:prstGeom>
          <a:noFill/>
        </p:spPr>
        <p:txBody>
          <a:bodyPr wrap="none" rtlCol="0">
            <a:spAutoFit/>
          </a:bodyPr>
          <a:lstStyle/>
          <a:p>
            <a:r>
              <a:rPr lang="ru-RU" dirty="0"/>
              <a:t>фитнесс</a:t>
            </a:r>
            <a:r>
              <a:rPr lang="en-US" dirty="0"/>
              <a:t> </a:t>
            </a:r>
            <a:endParaRPr lang="en-FR" dirty="0"/>
          </a:p>
        </p:txBody>
      </p:sp>
      <p:sp>
        <p:nvSpPr>
          <p:cNvPr id="36" name="TextBox 35">
            <a:extLst>
              <a:ext uri="{FF2B5EF4-FFF2-40B4-BE49-F238E27FC236}">
                <a16:creationId xmlns:a16="http://schemas.microsoft.com/office/drawing/2014/main" id="{768001AA-750F-8A4E-A6D0-A97BD1FA65B2}"/>
              </a:ext>
            </a:extLst>
          </p:cNvPr>
          <p:cNvSpPr txBox="1"/>
          <p:nvPr/>
        </p:nvSpPr>
        <p:spPr>
          <a:xfrm>
            <a:off x="3745322" y="6124074"/>
            <a:ext cx="489236" cy="369332"/>
          </a:xfrm>
          <a:prstGeom prst="rect">
            <a:avLst/>
          </a:prstGeom>
          <a:noFill/>
        </p:spPr>
        <p:txBody>
          <a:bodyPr wrap="none" rtlCol="0">
            <a:spAutoFit/>
          </a:bodyPr>
          <a:lstStyle/>
          <a:p>
            <a:r>
              <a:rPr lang="en-FR" dirty="0"/>
              <a:t>AB</a:t>
            </a:r>
          </a:p>
        </p:txBody>
      </p:sp>
      <p:sp>
        <p:nvSpPr>
          <p:cNvPr id="37" name="TextBox 36">
            <a:extLst>
              <a:ext uri="{FF2B5EF4-FFF2-40B4-BE49-F238E27FC236}">
                <a16:creationId xmlns:a16="http://schemas.microsoft.com/office/drawing/2014/main" id="{9C9BAA2B-C731-1E47-BED6-58CC4EE0ECDC}"/>
              </a:ext>
            </a:extLst>
          </p:cNvPr>
          <p:cNvSpPr txBox="1"/>
          <p:nvPr/>
        </p:nvSpPr>
        <p:spPr>
          <a:xfrm>
            <a:off x="2581689" y="6126992"/>
            <a:ext cx="1111464" cy="369332"/>
          </a:xfrm>
          <a:prstGeom prst="rect">
            <a:avLst/>
          </a:prstGeom>
          <a:noFill/>
        </p:spPr>
        <p:txBody>
          <a:bodyPr wrap="square" rtlCol="0">
            <a:spAutoFit/>
          </a:bodyPr>
          <a:lstStyle/>
          <a:p>
            <a:r>
              <a:rPr lang="en-FR" dirty="0"/>
              <a:t>Ab</a:t>
            </a:r>
          </a:p>
        </p:txBody>
      </p:sp>
      <p:sp>
        <p:nvSpPr>
          <p:cNvPr id="38" name="TextBox 37">
            <a:extLst>
              <a:ext uri="{FF2B5EF4-FFF2-40B4-BE49-F238E27FC236}">
                <a16:creationId xmlns:a16="http://schemas.microsoft.com/office/drawing/2014/main" id="{A6626BB0-D34B-424C-B1D0-C49BE600C1F9}"/>
              </a:ext>
            </a:extLst>
          </p:cNvPr>
          <p:cNvSpPr txBox="1"/>
          <p:nvPr/>
        </p:nvSpPr>
        <p:spPr>
          <a:xfrm>
            <a:off x="1549216" y="6115900"/>
            <a:ext cx="1111464" cy="369332"/>
          </a:xfrm>
          <a:prstGeom prst="rect">
            <a:avLst/>
          </a:prstGeom>
          <a:noFill/>
        </p:spPr>
        <p:txBody>
          <a:bodyPr wrap="square" rtlCol="0">
            <a:spAutoFit/>
          </a:bodyPr>
          <a:lstStyle/>
          <a:p>
            <a:r>
              <a:rPr lang="en-FR" dirty="0"/>
              <a:t>ab</a:t>
            </a:r>
          </a:p>
        </p:txBody>
      </p:sp>
      <p:cxnSp>
        <p:nvCxnSpPr>
          <p:cNvPr id="40" name="Straight Connector 39">
            <a:extLst>
              <a:ext uri="{FF2B5EF4-FFF2-40B4-BE49-F238E27FC236}">
                <a16:creationId xmlns:a16="http://schemas.microsoft.com/office/drawing/2014/main" id="{50B82480-7836-7E4F-9E4D-F34D198A7658}"/>
              </a:ext>
            </a:extLst>
          </p:cNvPr>
          <p:cNvCxnSpPr/>
          <p:nvPr/>
        </p:nvCxnSpPr>
        <p:spPr>
          <a:xfrm>
            <a:off x="5676007" y="2508248"/>
            <a:ext cx="2586789"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D63ADF01-7BB0-CC41-811B-C20752F9CF00}"/>
              </a:ext>
            </a:extLst>
          </p:cNvPr>
          <p:cNvSpPr/>
          <p:nvPr/>
        </p:nvSpPr>
        <p:spPr>
          <a:xfrm>
            <a:off x="6184946" y="2434506"/>
            <a:ext cx="147484" cy="1474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42" name="Oval 41">
            <a:extLst>
              <a:ext uri="{FF2B5EF4-FFF2-40B4-BE49-F238E27FC236}">
                <a16:creationId xmlns:a16="http://schemas.microsoft.com/office/drawing/2014/main" id="{AFD9F607-7E75-CD44-944B-D69AA72D75E8}"/>
              </a:ext>
            </a:extLst>
          </p:cNvPr>
          <p:cNvSpPr/>
          <p:nvPr/>
        </p:nvSpPr>
        <p:spPr>
          <a:xfrm>
            <a:off x="7456330" y="2434506"/>
            <a:ext cx="147484" cy="1474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43" name="TextBox 42">
            <a:extLst>
              <a:ext uri="{FF2B5EF4-FFF2-40B4-BE49-F238E27FC236}">
                <a16:creationId xmlns:a16="http://schemas.microsoft.com/office/drawing/2014/main" id="{7F08D3EC-B048-D341-8463-B8B046F32716}"/>
              </a:ext>
            </a:extLst>
          </p:cNvPr>
          <p:cNvSpPr txBox="1"/>
          <p:nvPr/>
        </p:nvSpPr>
        <p:spPr>
          <a:xfrm>
            <a:off x="6079878" y="2098728"/>
            <a:ext cx="420308" cy="369332"/>
          </a:xfrm>
          <a:prstGeom prst="rect">
            <a:avLst/>
          </a:prstGeom>
          <a:noFill/>
        </p:spPr>
        <p:txBody>
          <a:bodyPr wrap="none" rtlCol="0">
            <a:spAutoFit/>
          </a:bodyPr>
          <a:lstStyle/>
          <a:p>
            <a:r>
              <a:rPr lang="en-FR" dirty="0"/>
              <a:t>A </a:t>
            </a:r>
          </a:p>
        </p:txBody>
      </p:sp>
      <p:sp>
        <p:nvSpPr>
          <p:cNvPr id="44" name="TextBox 43">
            <a:extLst>
              <a:ext uri="{FF2B5EF4-FFF2-40B4-BE49-F238E27FC236}">
                <a16:creationId xmlns:a16="http://schemas.microsoft.com/office/drawing/2014/main" id="{219669F2-A129-CF42-96B6-77551C28EDC0}"/>
              </a:ext>
            </a:extLst>
          </p:cNvPr>
          <p:cNvSpPr txBox="1"/>
          <p:nvPr/>
        </p:nvSpPr>
        <p:spPr>
          <a:xfrm>
            <a:off x="7382334" y="2098728"/>
            <a:ext cx="381836" cy="369332"/>
          </a:xfrm>
          <a:prstGeom prst="rect">
            <a:avLst/>
          </a:prstGeom>
          <a:noFill/>
        </p:spPr>
        <p:txBody>
          <a:bodyPr wrap="none" rtlCol="0">
            <a:spAutoFit/>
          </a:bodyPr>
          <a:lstStyle/>
          <a:p>
            <a:r>
              <a:rPr lang="en-FR" dirty="0"/>
              <a:t>B </a:t>
            </a:r>
          </a:p>
        </p:txBody>
      </p:sp>
      <p:cxnSp>
        <p:nvCxnSpPr>
          <p:cNvPr id="49" name="Straight Connector 48">
            <a:extLst>
              <a:ext uri="{FF2B5EF4-FFF2-40B4-BE49-F238E27FC236}">
                <a16:creationId xmlns:a16="http://schemas.microsoft.com/office/drawing/2014/main" id="{28DEBFDB-F5B0-C641-B891-CAA12F0841F3}"/>
              </a:ext>
            </a:extLst>
          </p:cNvPr>
          <p:cNvCxnSpPr/>
          <p:nvPr/>
        </p:nvCxnSpPr>
        <p:spPr>
          <a:xfrm>
            <a:off x="5676007" y="3012715"/>
            <a:ext cx="2586789" cy="0"/>
          </a:xfrm>
          <a:prstGeom prst="line">
            <a:avLst/>
          </a:prstGeom>
        </p:spPr>
        <p:style>
          <a:lnRef idx="2">
            <a:schemeClr val="accent1"/>
          </a:lnRef>
          <a:fillRef idx="0">
            <a:schemeClr val="accent1"/>
          </a:fillRef>
          <a:effectRef idx="1">
            <a:schemeClr val="accent1"/>
          </a:effectRef>
          <a:fontRef idx="minor">
            <a:schemeClr val="tx1"/>
          </a:fontRef>
        </p:style>
      </p:cxnSp>
      <p:sp>
        <p:nvSpPr>
          <p:cNvPr id="50" name="Oval 49">
            <a:extLst>
              <a:ext uri="{FF2B5EF4-FFF2-40B4-BE49-F238E27FC236}">
                <a16:creationId xmlns:a16="http://schemas.microsoft.com/office/drawing/2014/main" id="{60536C93-28E6-684F-86EF-10924C0A5E85}"/>
              </a:ext>
            </a:extLst>
          </p:cNvPr>
          <p:cNvSpPr/>
          <p:nvPr/>
        </p:nvSpPr>
        <p:spPr>
          <a:xfrm>
            <a:off x="6184946" y="2938973"/>
            <a:ext cx="147484" cy="1474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51" name="Oval 50">
            <a:extLst>
              <a:ext uri="{FF2B5EF4-FFF2-40B4-BE49-F238E27FC236}">
                <a16:creationId xmlns:a16="http://schemas.microsoft.com/office/drawing/2014/main" id="{564A5686-3BBF-5A41-AA51-6A247D7BE83E}"/>
              </a:ext>
            </a:extLst>
          </p:cNvPr>
          <p:cNvSpPr/>
          <p:nvPr/>
        </p:nvSpPr>
        <p:spPr>
          <a:xfrm>
            <a:off x="7456330" y="2938973"/>
            <a:ext cx="147484" cy="14748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grpSp>
        <p:nvGrpSpPr>
          <p:cNvPr id="59" name="Group 58">
            <a:extLst>
              <a:ext uri="{FF2B5EF4-FFF2-40B4-BE49-F238E27FC236}">
                <a16:creationId xmlns:a16="http://schemas.microsoft.com/office/drawing/2014/main" id="{D3F0321E-B28B-A34B-83A3-CE403E7AD0CE}"/>
              </a:ext>
            </a:extLst>
          </p:cNvPr>
          <p:cNvGrpSpPr/>
          <p:nvPr/>
        </p:nvGrpSpPr>
        <p:grpSpPr>
          <a:xfrm>
            <a:off x="5676007" y="3900188"/>
            <a:ext cx="2586789" cy="161334"/>
            <a:chOff x="4700647" y="2941578"/>
            <a:chExt cx="2586789" cy="161334"/>
          </a:xfrm>
        </p:grpSpPr>
        <p:cxnSp>
          <p:nvCxnSpPr>
            <p:cNvPr id="54" name="Straight Connector 53">
              <a:extLst>
                <a:ext uri="{FF2B5EF4-FFF2-40B4-BE49-F238E27FC236}">
                  <a16:creationId xmlns:a16="http://schemas.microsoft.com/office/drawing/2014/main" id="{770FBD62-9E61-354D-835A-3656535D11E8}"/>
                </a:ext>
              </a:extLst>
            </p:cNvPr>
            <p:cNvCxnSpPr/>
            <p:nvPr/>
          </p:nvCxnSpPr>
          <p:spPr>
            <a:xfrm>
              <a:off x="4700647" y="3015320"/>
              <a:ext cx="2586789" cy="0"/>
            </a:xfrm>
            <a:prstGeom prst="line">
              <a:avLst/>
            </a:prstGeom>
          </p:spPr>
          <p:style>
            <a:lnRef idx="2">
              <a:schemeClr val="accent1"/>
            </a:lnRef>
            <a:fillRef idx="0">
              <a:schemeClr val="accent1"/>
            </a:fillRef>
            <a:effectRef idx="1">
              <a:schemeClr val="accent1"/>
            </a:effectRef>
            <a:fontRef idx="minor">
              <a:schemeClr val="tx1"/>
            </a:fontRef>
          </p:style>
        </p:cxnSp>
        <p:sp>
          <p:nvSpPr>
            <p:cNvPr id="56" name="Oval 55">
              <a:extLst>
                <a:ext uri="{FF2B5EF4-FFF2-40B4-BE49-F238E27FC236}">
                  <a16:creationId xmlns:a16="http://schemas.microsoft.com/office/drawing/2014/main" id="{F8403DA7-DCC9-4343-A9FA-050E157CDB85}"/>
                </a:ext>
              </a:extLst>
            </p:cNvPr>
            <p:cNvSpPr/>
            <p:nvPr/>
          </p:nvSpPr>
          <p:spPr>
            <a:xfrm>
              <a:off x="6480970" y="2941578"/>
              <a:ext cx="147484" cy="14748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57" name="Oval 56">
              <a:extLst>
                <a:ext uri="{FF2B5EF4-FFF2-40B4-BE49-F238E27FC236}">
                  <a16:creationId xmlns:a16="http://schemas.microsoft.com/office/drawing/2014/main" id="{7D7ED610-6CDE-CE48-9113-F62189DBDBC7}"/>
                </a:ext>
              </a:extLst>
            </p:cNvPr>
            <p:cNvSpPr/>
            <p:nvPr/>
          </p:nvSpPr>
          <p:spPr>
            <a:xfrm>
              <a:off x="5220200" y="2955428"/>
              <a:ext cx="147484" cy="14748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grpSp>
      <p:sp>
        <p:nvSpPr>
          <p:cNvPr id="60" name="TextBox 59">
            <a:extLst>
              <a:ext uri="{FF2B5EF4-FFF2-40B4-BE49-F238E27FC236}">
                <a16:creationId xmlns:a16="http://schemas.microsoft.com/office/drawing/2014/main" id="{6D205E3C-BC9F-2E4A-9468-BD9F0306634E}"/>
              </a:ext>
            </a:extLst>
          </p:cNvPr>
          <p:cNvSpPr txBox="1"/>
          <p:nvPr/>
        </p:nvSpPr>
        <p:spPr>
          <a:xfrm>
            <a:off x="6087498" y="2588037"/>
            <a:ext cx="420308" cy="369332"/>
          </a:xfrm>
          <a:prstGeom prst="rect">
            <a:avLst/>
          </a:prstGeom>
          <a:noFill/>
        </p:spPr>
        <p:txBody>
          <a:bodyPr wrap="none" rtlCol="0">
            <a:spAutoFit/>
          </a:bodyPr>
          <a:lstStyle/>
          <a:p>
            <a:r>
              <a:rPr lang="en-FR" dirty="0"/>
              <a:t>A </a:t>
            </a:r>
          </a:p>
        </p:txBody>
      </p:sp>
      <p:sp>
        <p:nvSpPr>
          <p:cNvPr id="61" name="TextBox 60">
            <a:extLst>
              <a:ext uri="{FF2B5EF4-FFF2-40B4-BE49-F238E27FC236}">
                <a16:creationId xmlns:a16="http://schemas.microsoft.com/office/drawing/2014/main" id="{C0360323-3539-1546-AE6C-4CA8CD4C8A7A}"/>
              </a:ext>
            </a:extLst>
          </p:cNvPr>
          <p:cNvSpPr txBox="1"/>
          <p:nvPr/>
        </p:nvSpPr>
        <p:spPr>
          <a:xfrm>
            <a:off x="7362745" y="2595020"/>
            <a:ext cx="405880" cy="369332"/>
          </a:xfrm>
          <a:prstGeom prst="rect">
            <a:avLst/>
          </a:prstGeom>
          <a:noFill/>
        </p:spPr>
        <p:txBody>
          <a:bodyPr wrap="none" rtlCol="0">
            <a:spAutoFit/>
          </a:bodyPr>
          <a:lstStyle/>
          <a:p>
            <a:r>
              <a:rPr lang="en-FR" dirty="0"/>
              <a:t>b </a:t>
            </a:r>
          </a:p>
        </p:txBody>
      </p:sp>
      <p:sp>
        <p:nvSpPr>
          <p:cNvPr id="62" name="TextBox 61">
            <a:extLst>
              <a:ext uri="{FF2B5EF4-FFF2-40B4-BE49-F238E27FC236}">
                <a16:creationId xmlns:a16="http://schemas.microsoft.com/office/drawing/2014/main" id="{8461BDE2-12CD-6042-9C64-40070E7ED6FE}"/>
              </a:ext>
            </a:extLst>
          </p:cNvPr>
          <p:cNvSpPr txBox="1"/>
          <p:nvPr/>
        </p:nvSpPr>
        <p:spPr>
          <a:xfrm>
            <a:off x="6093848" y="3557676"/>
            <a:ext cx="420308" cy="369332"/>
          </a:xfrm>
          <a:prstGeom prst="rect">
            <a:avLst/>
          </a:prstGeom>
          <a:noFill/>
        </p:spPr>
        <p:txBody>
          <a:bodyPr wrap="none" rtlCol="0">
            <a:spAutoFit/>
          </a:bodyPr>
          <a:lstStyle/>
          <a:p>
            <a:r>
              <a:rPr lang="en-FR" dirty="0"/>
              <a:t>a </a:t>
            </a:r>
          </a:p>
        </p:txBody>
      </p:sp>
      <p:sp>
        <p:nvSpPr>
          <p:cNvPr id="63" name="TextBox 62">
            <a:extLst>
              <a:ext uri="{FF2B5EF4-FFF2-40B4-BE49-F238E27FC236}">
                <a16:creationId xmlns:a16="http://schemas.microsoft.com/office/drawing/2014/main" id="{9DF37600-60B2-FD4A-9AE0-DD0A64C1EFB4}"/>
              </a:ext>
            </a:extLst>
          </p:cNvPr>
          <p:cNvSpPr txBox="1"/>
          <p:nvPr/>
        </p:nvSpPr>
        <p:spPr>
          <a:xfrm>
            <a:off x="7369095" y="3564659"/>
            <a:ext cx="405880" cy="369332"/>
          </a:xfrm>
          <a:prstGeom prst="rect">
            <a:avLst/>
          </a:prstGeom>
          <a:noFill/>
        </p:spPr>
        <p:txBody>
          <a:bodyPr wrap="none" rtlCol="0">
            <a:spAutoFit/>
          </a:bodyPr>
          <a:lstStyle/>
          <a:p>
            <a:r>
              <a:rPr lang="en-FR" dirty="0"/>
              <a:t>b </a:t>
            </a:r>
          </a:p>
        </p:txBody>
      </p:sp>
      <p:sp>
        <p:nvSpPr>
          <p:cNvPr id="64" name="TextBox 63">
            <a:extLst>
              <a:ext uri="{FF2B5EF4-FFF2-40B4-BE49-F238E27FC236}">
                <a16:creationId xmlns:a16="http://schemas.microsoft.com/office/drawing/2014/main" id="{807CDB93-FF8D-4F4C-A417-685752FDF6D2}"/>
              </a:ext>
            </a:extLst>
          </p:cNvPr>
          <p:cNvSpPr txBox="1"/>
          <p:nvPr/>
        </p:nvSpPr>
        <p:spPr>
          <a:xfrm>
            <a:off x="5147841" y="4418358"/>
            <a:ext cx="3114955" cy="923330"/>
          </a:xfrm>
          <a:prstGeom prst="rect">
            <a:avLst/>
          </a:prstGeom>
          <a:noFill/>
        </p:spPr>
        <p:txBody>
          <a:bodyPr wrap="none" rtlCol="0">
            <a:spAutoFit/>
          </a:bodyPr>
          <a:lstStyle/>
          <a:p>
            <a:r>
              <a:rPr lang="en-FR" dirty="0"/>
              <a:t>W = W</a:t>
            </a:r>
            <a:r>
              <a:rPr lang="en-FR" baseline="-25000" dirty="0"/>
              <a:t>0</a:t>
            </a:r>
            <a:r>
              <a:rPr lang="en-FR" dirty="0"/>
              <a:t> + s</a:t>
            </a:r>
            <a:r>
              <a:rPr lang="en-FR" baseline="-25000" dirty="0"/>
              <a:t>1</a:t>
            </a:r>
            <a:r>
              <a:rPr lang="en-FR" dirty="0"/>
              <a:t>t</a:t>
            </a:r>
            <a:r>
              <a:rPr lang="en-FR" baseline="-25000" dirty="0"/>
              <a:t>1</a:t>
            </a:r>
            <a:r>
              <a:rPr lang="en-FR" dirty="0"/>
              <a:t> + s</a:t>
            </a:r>
            <a:r>
              <a:rPr lang="en-FR" baseline="-25000" dirty="0"/>
              <a:t>2</a:t>
            </a:r>
            <a:r>
              <a:rPr lang="en-FR" dirty="0"/>
              <a:t>t</a:t>
            </a:r>
            <a:r>
              <a:rPr lang="en-FR" baseline="-25000" dirty="0"/>
              <a:t>2</a:t>
            </a:r>
          </a:p>
          <a:p>
            <a:endParaRPr lang="en-FR" dirty="0"/>
          </a:p>
          <a:p>
            <a:r>
              <a:rPr lang="en-FR" dirty="0"/>
              <a:t>t</a:t>
            </a:r>
            <a:r>
              <a:rPr lang="en-FR" baseline="-25000" dirty="0"/>
              <a:t>1</a:t>
            </a:r>
            <a:r>
              <a:rPr lang="en-FR" dirty="0"/>
              <a:t>=0 or 1  </a:t>
            </a:r>
            <a:r>
              <a:rPr lang="ru-RU" dirty="0"/>
              <a:t>    Есть мутация?</a:t>
            </a:r>
            <a:endParaRPr lang="en-FR" dirty="0"/>
          </a:p>
        </p:txBody>
      </p:sp>
      <p:sp>
        <p:nvSpPr>
          <p:cNvPr id="73" name="Rectangle 72">
            <a:extLst>
              <a:ext uri="{FF2B5EF4-FFF2-40B4-BE49-F238E27FC236}">
                <a16:creationId xmlns:a16="http://schemas.microsoft.com/office/drawing/2014/main" id="{01FC67D2-6B66-A942-B0ED-E510EFA28045}"/>
              </a:ext>
            </a:extLst>
          </p:cNvPr>
          <p:cNvSpPr/>
          <p:nvPr/>
        </p:nvSpPr>
        <p:spPr>
          <a:xfrm>
            <a:off x="1316458" y="5305953"/>
            <a:ext cx="619080" cy="369332"/>
          </a:xfrm>
          <a:prstGeom prst="rect">
            <a:avLst/>
          </a:prstGeom>
        </p:spPr>
        <p:txBody>
          <a:bodyPr wrap="none">
            <a:spAutoFit/>
          </a:bodyPr>
          <a:lstStyle/>
          <a:p>
            <a:r>
              <a:rPr lang="en-FR" dirty="0"/>
              <a:t>W</a:t>
            </a:r>
            <a:r>
              <a:rPr lang="en-FR" baseline="-25000" dirty="0"/>
              <a:t>0</a:t>
            </a:r>
            <a:r>
              <a:rPr lang="en-FR" dirty="0"/>
              <a:t>  </a:t>
            </a:r>
          </a:p>
        </p:txBody>
      </p:sp>
      <p:sp>
        <p:nvSpPr>
          <p:cNvPr id="77" name="Rectangle 76">
            <a:extLst>
              <a:ext uri="{FF2B5EF4-FFF2-40B4-BE49-F238E27FC236}">
                <a16:creationId xmlns:a16="http://schemas.microsoft.com/office/drawing/2014/main" id="{955779E5-4B2D-814F-AA8E-B4619A351DD1}"/>
              </a:ext>
            </a:extLst>
          </p:cNvPr>
          <p:cNvSpPr/>
          <p:nvPr/>
        </p:nvSpPr>
        <p:spPr>
          <a:xfrm>
            <a:off x="946327" y="3863755"/>
            <a:ext cx="912429" cy="369332"/>
          </a:xfrm>
          <a:prstGeom prst="rect">
            <a:avLst/>
          </a:prstGeom>
        </p:spPr>
        <p:txBody>
          <a:bodyPr wrap="none">
            <a:spAutoFit/>
          </a:bodyPr>
          <a:lstStyle/>
          <a:p>
            <a:r>
              <a:rPr lang="en-FR" dirty="0"/>
              <a:t>W</a:t>
            </a:r>
            <a:r>
              <a:rPr lang="en-FR" baseline="-25000" dirty="0"/>
              <a:t>0 </a:t>
            </a:r>
            <a:r>
              <a:rPr lang="en-FR" dirty="0"/>
              <a:t>+ s</a:t>
            </a:r>
            <a:r>
              <a:rPr lang="en-FR" baseline="-25000" dirty="0"/>
              <a:t>1</a:t>
            </a:r>
            <a:endParaRPr lang="en-FR" dirty="0"/>
          </a:p>
        </p:txBody>
      </p:sp>
      <p:cxnSp>
        <p:nvCxnSpPr>
          <p:cNvPr id="78" name="Straight Connector 77">
            <a:extLst>
              <a:ext uri="{FF2B5EF4-FFF2-40B4-BE49-F238E27FC236}">
                <a16:creationId xmlns:a16="http://schemas.microsoft.com/office/drawing/2014/main" id="{604F6ABB-CDCF-6942-A3F5-27EDCAA838AB}"/>
              </a:ext>
            </a:extLst>
          </p:cNvPr>
          <p:cNvCxnSpPr>
            <a:cxnSpLocks/>
          </p:cNvCxnSpPr>
          <p:nvPr/>
        </p:nvCxnSpPr>
        <p:spPr>
          <a:xfrm>
            <a:off x="1802195" y="4059830"/>
            <a:ext cx="1017211" cy="0"/>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FCE64C1E-F81D-8847-9ED1-9DECAA1E1FD3}"/>
              </a:ext>
            </a:extLst>
          </p:cNvPr>
          <p:cNvCxnSpPr>
            <a:cxnSpLocks/>
          </p:cNvCxnSpPr>
          <p:nvPr/>
        </p:nvCxnSpPr>
        <p:spPr>
          <a:xfrm>
            <a:off x="1806266" y="3553421"/>
            <a:ext cx="2180291" cy="0"/>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EE39A7C8-198C-0341-8CB3-08C85AF5E64A}"/>
              </a:ext>
            </a:extLst>
          </p:cNvPr>
          <p:cNvSpPr/>
          <p:nvPr/>
        </p:nvSpPr>
        <p:spPr>
          <a:xfrm>
            <a:off x="515465" y="3328989"/>
            <a:ext cx="1354858" cy="369332"/>
          </a:xfrm>
          <a:prstGeom prst="rect">
            <a:avLst/>
          </a:prstGeom>
        </p:spPr>
        <p:txBody>
          <a:bodyPr wrap="none">
            <a:spAutoFit/>
          </a:bodyPr>
          <a:lstStyle/>
          <a:p>
            <a:r>
              <a:rPr lang="en-FR" dirty="0"/>
              <a:t>W</a:t>
            </a:r>
            <a:r>
              <a:rPr lang="en-FR" baseline="-25000" dirty="0"/>
              <a:t>0</a:t>
            </a:r>
            <a:r>
              <a:rPr lang="ru-RU" baseline="-25000" dirty="0"/>
              <a:t> </a:t>
            </a:r>
            <a:r>
              <a:rPr lang="en-FR" dirty="0"/>
              <a:t>+</a:t>
            </a:r>
            <a:r>
              <a:rPr lang="ru-RU" dirty="0"/>
              <a:t> </a:t>
            </a:r>
            <a:r>
              <a:rPr lang="en-FR" dirty="0"/>
              <a:t>s</a:t>
            </a:r>
            <a:r>
              <a:rPr lang="en-FR" baseline="-25000" dirty="0"/>
              <a:t>1</a:t>
            </a:r>
            <a:r>
              <a:rPr lang="en-FR" dirty="0"/>
              <a:t> + s</a:t>
            </a:r>
            <a:r>
              <a:rPr lang="en-FR" baseline="-25000" dirty="0"/>
              <a:t>2</a:t>
            </a:r>
            <a:endParaRPr lang="en-FR" dirty="0"/>
          </a:p>
        </p:txBody>
      </p:sp>
      <p:sp>
        <p:nvSpPr>
          <p:cNvPr id="45" name="TextBox 44">
            <a:extLst>
              <a:ext uri="{FF2B5EF4-FFF2-40B4-BE49-F238E27FC236}">
                <a16:creationId xmlns:a16="http://schemas.microsoft.com/office/drawing/2014/main" id="{49F41063-9806-214D-A186-C7A256DCFEA6}"/>
              </a:ext>
            </a:extLst>
          </p:cNvPr>
          <p:cNvSpPr txBox="1"/>
          <p:nvPr/>
        </p:nvSpPr>
        <p:spPr>
          <a:xfrm>
            <a:off x="3009026" y="6125533"/>
            <a:ext cx="1111464" cy="369332"/>
          </a:xfrm>
          <a:prstGeom prst="rect">
            <a:avLst/>
          </a:prstGeom>
          <a:noFill/>
        </p:spPr>
        <p:txBody>
          <a:bodyPr wrap="square" rtlCol="0">
            <a:spAutoFit/>
          </a:bodyPr>
          <a:lstStyle/>
          <a:p>
            <a:r>
              <a:rPr lang="en-US" dirty="0" err="1"/>
              <a:t>aB</a:t>
            </a:r>
            <a:endParaRPr lang="en-FR" dirty="0"/>
          </a:p>
        </p:txBody>
      </p:sp>
      <p:cxnSp>
        <p:nvCxnSpPr>
          <p:cNvPr id="53" name="Straight Connector 52">
            <a:extLst>
              <a:ext uri="{FF2B5EF4-FFF2-40B4-BE49-F238E27FC236}">
                <a16:creationId xmlns:a16="http://schemas.microsoft.com/office/drawing/2014/main" id="{8C5F1DBD-959E-9D4C-A558-2112AFC052C5}"/>
              </a:ext>
            </a:extLst>
          </p:cNvPr>
          <p:cNvCxnSpPr>
            <a:cxnSpLocks/>
          </p:cNvCxnSpPr>
          <p:nvPr/>
        </p:nvCxnSpPr>
        <p:spPr>
          <a:xfrm flipV="1">
            <a:off x="2819406" y="4048421"/>
            <a:ext cx="6627" cy="2056071"/>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FB0265DA-679E-8642-ACF2-AAF751AABECE}"/>
              </a:ext>
            </a:extLst>
          </p:cNvPr>
          <p:cNvCxnSpPr>
            <a:cxnSpLocks/>
          </p:cNvCxnSpPr>
          <p:nvPr/>
        </p:nvCxnSpPr>
        <p:spPr>
          <a:xfrm flipV="1">
            <a:off x="3983243" y="3555980"/>
            <a:ext cx="0" cy="2519782"/>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ADAF0E9E-C6F3-DB40-AB8D-E8E8D96F8A5E}"/>
              </a:ext>
            </a:extLst>
          </p:cNvPr>
          <p:cNvCxnSpPr>
            <a:cxnSpLocks/>
          </p:cNvCxnSpPr>
          <p:nvPr/>
        </p:nvCxnSpPr>
        <p:spPr>
          <a:xfrm flipV="1">
            <a:off x="3257992" y="4982351"/>
            <a:ext cx="0" cy="1105772"/>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4787CC86-16DE-AA41-98FF-547075D07F94}"/>
              </a:ext>
            </a:extLst>
          </p:cNvPr>
          <p:cNvCxnSpPr>
            <a:cxnSpLocks/>
          </p:cNvCxnSpPr>
          <p:nvPr/>
        </p:nvCxnSpPr>
        <p:spPr>
          <a:xfrm flipV="1">
            <a:off x="1796846" y="4979381"/>
            <a:ext cx="1450499" cy="54079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D3CF8EA8-6690-EE4D-B39A-40F0E0351E39}"/>
              </a:ext>
            </a:extLst>
          </p:cNvPr>
          <p:cNvCxnSpPr>
            <a:cxnSpLocks/>
          </p:cNvCxnSpPr>
          <p:nvPr/>
        </p:nvCxnSpPr>
        <p:spPr>
          <a:xfrm flipV="1">
            <a:off x="3250659" y="3562812"/>
            <a:ext cx="731470" cy="1426519"/>
          </a:xfrm>
          <a:prstGeom prst="line">
            <a:avLst/>
          </a:prstGeom>
          <a:ln w="38100">
            <a:solidFill>
              <a:srgbClr val="0070C0"/>
            </a:solidFill>
          </a:ln>
        </p:spPr>
        <p:style>
          <a:lnRef idx="2">
            <a:schemeClr val="accent1"/>
          </a:lnRef>
          <a:fillRef idx="0">
            <a:schemeClr val="accent1"/>
          </a:fillRef>
          <a:effectRef idx="1">
            <a:schemeClr val="accent1"/>
          </a:effectRef>
          <a:fontRef idx="minor">
            <a:schemeClr val="tx1"/>
          </a:fontRef>
        </p:style>
      </p:cxnSp>
      <p:sp>
        <p:nvSpPr>
          <p:cNvPr id="74" name="Rectangle 73">
            <a:extLst>
              <a:ext uri="{FF2B5EF4-FFF2-40B4-BE49-F238E27FC236}">
                <a16:creationId xmlns:a16="http://schemas.microsoft.com/office/drawing/2014/main" id="{82319267-E8BA-7D4A-A7CC-E7E0FD1427D2}"/>
              </a:ext>
            </a:extLst>
          </p:cNvPr>
          <p:cNvSpPr/>
          <p:nvPr/>
        </p:nvSpPr>
        <p:spPr>
          <a:xfrm>
            <a:off x="933565" y="4774761"/>
            <a:ext cx="912429" cy="369332"/>
          </a:xfrm>
          <a:prstGeom prst="rect">
            <a:avLst/>
          </a:prstGeom>
        </p:spPr>
        <p:txBody>
          <a:bodyPr wrap="none">
            <a:spAutoFit/>
          </a:bodyPr>
          <a:lstStyle/>
          <a:p>
            <a:r>
              <a:rPr lang="en-FR" dirty="0"/>
              <a:t>W</a:t>
            </a:r>
            <a:r>
              <a:rPr lang="en-FR" baseline="-25000" dirty="0"/>
              <a:t>0 </a:t>
            </a:r>
            <a:r>
              <a:rPr lang="en-FR" dirty="0"/>
              <a:t>+ s</a:t>
            </a:r>
            <a:r>
              <a:rPr lang="en-FR" baseline="-25000" dirty="0"/>
              <a:t>2</a:t>
            </a:r>
            <a:endParaRPr lang="en-FR" dirty="0"/>
          </a:p>
        </p:txBody>
      </p:sp>
      <p:cxnSp>
        <p:nvCxnSpPr>
          <p:cNvPr id="76" name="Straight Connector 75">
            <a:extLst>
              <a:ext uri="{FF2B5EF4-FFF2-40B4-BE49-F238E27FC236}">
                <a16:creationId xmlns:a16="http://schemas.microsoft.com/office/drawing/2014/main" id="{0335CC04-EDAA-4041-98AC-AD37E06C751D}"/>
              </a:ext>
            </a:extLst>
          </p:cNvPr>
          <p:cNvCxnSpPr>
            <a:cxnSpLocks/>
          </p:cNvCxnSpPr>
          <p:nvPr/>
        </p:nvCxnSpPr>
        <p:spPr>
          <a:xfrm>
            <a:off x="1806265" y="4985721"/>
            <a:ext cx="1437767" cy="0"/>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grpSp>
        <p:nvGrpSpPr>
          <p:cNvPr id="29" name="Group 28">
            <a:extLst>
              <a:ext uri="{FF2B5EF4-FFF2-40B4-BE49-F238E27FC236}">
                <a16:creationId xmlns:a16="http://schemas.microsoft.com/office/drawing/2014/main" id="{F6FB9DDC-E67E-F746-B2C6-4696ED5BA3BC}"/>
              </a:ext>
            </a:extLst>
          </p:cNvPr>
          <p:cNvGrpSpPr/>
          <p:nvPr/>
        </p:nvGrpSpPr>
        <p:grpSpPr>
          <a:xfrm>
            <a:off x="5676006" y="3389729"/>
            <a:ext cx="2586789" cy="147578"/>
            <a:chOff x="5676006" y="3389729"/>
            <a:chExt cx="2586789" cy="147578"/>
          </a:xfrm>
        </p:grpSpPr>
        <p:sp>
          <p:nvSpPr>
            <p:cNvPr id="84" name="Oval 83">
              <a:extLst>
                <a:ext uri="{FF2B5EF4-FFF2-40B4-BE49-F238E27FC236}">
                  <a16:creationId xmlns:a16="http://schemas.microsoft.com/office/drawing/2014/main" id="{11DFD299-127A-CE4C-B8E2-6FEBFD2943E7}"/>
                </a:ext>
              </a:extLst>
            </p:cNvPr>
            <p:cNvSpPr/>
            <p:nvPr/>
          </p:nvSpPr>
          <p:spPr>
            <a:xfrm>
              <a:off x="7467646" y="3389823"/>
              <a:ext cx="147484" cy="1474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cxnSp>
          <p:nvCxnSpPr>
            <p:cNvPr id="80" name="Straight Connector 79">
              <a:extLst>
                <a:ext uri="{FF2B5EF4-FFF2-40B4-BE49-F238E27FC236}">
                  <a16:creationId xmlns:a16="http://schemas.microsoft.com/office/drawing/2014/main" id="{38F1F1D0-B1F5-FE46-B62A-A65A269269A6}"/>
                </a:ext>
              </a:extLst>
            </p:cNvPr>
            <p:cNvCxnSpPr/>
            <p:nvPr/>
          </p:nvCxnSpPr>
          <p:spPr>
            <a:xfrm>
              <a:off x="5676006" y="3463471"/>
              <a:ext cx="2586789" cy="0"/>
            </a:xfrm>
            <a:prstGeom prst="line">
              <a:avLst/>
            </a:prstGeom>
          </p:spPr>
          <p:style>
            <a:lnRef idx="2">
              <a:schemeClr val="accent1"/>
            </a:lnRef>
            <a:fillRef idx="0">
              <a:schemeClr val="accent1"/>
            </a:fillRef>
            <a:effectRef idx="1">
              <a:schemeClr val="accent1"/>
            </a:effectRef>
            <a:fontRef idx="minor">
              <a:schemeClr val="tx1"/>
            </a:fontRef>
          </p:style>
        </p:cxnSp>
        <p:sp>
          <p:nvSpPr>
            <p:cNvPr id="83" name="Oval 82">
              <a:extLst>
                <a:ext uri="{FF2B5EF4-FFF2-40B4-BE49-F238E27FC236}">
                  <a16:creationId xmlns:a16="http://schemas.microsoft.com/office/drawing/2014/main" id="{79CB2F90-FD68-E04C-8C97-DC9FE7FF1365}"/>
                </a:ext>
              </a:extLst>
            </p:cNvPr>
            <p:cNvSpPr/>
            <p:nvPr/>
          </p:nvSpPr>
          <p:spPr>
            <a:xfrm>
              <a:off x="6173629" y="3389729"/>
              <a:ext cx="147484" cy="14748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grpSp>
      <p:sp>
        <p:nvSpPr>
          <p:cNvPr id="85" name="TextBox 84">
            <a:extLst>
              <a:ext uri="{FF2B5EF4-FFF2-40B4-BE49-F238E27FC236}">
                <a16:creationId xmlns:a16="http://schemas.microsoft.com/office/drawing/2014/main" id="{EC2851BA-C3A1-0243-AC61-6CDEE570287C}"/>
              </a:ext>
            </a:extLst>
          </p:cNvPr>
          <p:cNvSpPr txBox="1"/>
          <p:nvPr/>
        </p:nvSpPr>
        <p:spPr>
          <a:xfrm>
            <a:off x="6081148" y="3048459"/>
            <a:ext cx="420308" cy="369332"/>
          </a:xfrm>
          <a:prstGeom prst="rect">
            <a:avLst/>
          </a:prstGeom>
          <a:noFill/>
        </p:spPr>
        <p:txBody>
          <a:bodyPr wrap="none" rtlCol="0">
            <a:spAutoFit/>
          </a:bodyPr>
          <a:lstStyle/>
          <a:p>
            <a:r>
              <a:rPr lang="en-FR" dirty="0"/>
              <a:t>a </a:t>
            </a:r>
          </a:p>
        </p:txBody>
      </p:sp>
      <p:sp>
        <p:nvSpPr>
          <p:cNvPr id="88" name="TextBox 87">
            <a:extLst>
              <a:ext uri="{FF2B5EF4-FFF2-40B4-BE49-F238E27FC236}">
                <a16:creationId xmlns:a16="http://schemas.microsoft.com/office/drawing/2014/main" id="{2BFE9E00-FE76-D74B-9A00-EC1E7B9D5194}"/>
              </a:ext>
            </a:extLst>
          </p:cNvPr>
          <p:cNvSpPr txBox="1"/>
          <p:nvPr/>
        </p:nvSpPr>
        <p:spPr>
          <a:xfrm>
            <a:off x="7363284" y="3057315"/>
            <a:ext cx="381836" cy="369332"/>
          </a:xfrm>
          <a:prstGeom prst="rect">
            <a:avLst/>
          </a:prstGeom>
          <a:noFill/>
        </p:spPr>
        <p:txBody>
          <a:bodyPr wrap="none" rtlCol="0">
            <a:spAutoFit/>
          </a:bodyPr>
          <a:lstStyle/>
          <a:p>
            <a:r>
              <a:rPr lang="en-FR" dirty="0"/>
              <a:t>B </a:t>
            </a:r>
          </a:p>
        </p:txBody>
      </p:sp>
    </p:spTree>
    <p:extLst>
      <p:ext uri="{BB962C8B-B14F-4D97-AF65-F5344CB8AC3E}">
        <p14:creationId xmlns:p14="http://schemas.microsoft.com/office/powerpoint/2010/main" val="4279266707"/>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dissolve">
                                      <p:cBhvr>
                                        <p:cTn id="21" dur="500"/>
                                        <p:tgtEl>
                                          <p:spTgt spid="2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dissolve">
                                      <p:cBhvr>
                                        <p:cTn id="24" dur="500"/>
                                        <p:tgtEl>
                                          <p:spTgt spid="3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dissolve">
                                      <p:cBhvr>
                                        <p:cTn id="30" dur="500"/>
                                        <p:tgtEl>
                                          <p:spTgt spid="3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dissolve">
                                      <p:cBhvr>
                                        <p:cTn id="33" dur="500"/>
                                        <p:tgtEl>
                                          <p:spTgt spid="3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dissolve">
                                      <p:cBhvr>
                                        <p:cTn id="36" dur="500"/>
                                        <p:tgtEl>
                                          <p:spTgt spid="7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dissolve">
                                      <p:cBhvr>
                                        <p:cTn id="39" dur="500"/>
                                        <p:tgtEl>
                                          <p:spTgt spid="77"/>
                                        </p:tgtEl>
                                      </p:cBhvr>
                                    </p:animEffect>
                                  </p:childTnLst>
                                </p:cTn>
                              </p:par>
                              <p:par>
                                <p:cTn id="40" presetID="9" presetClass="entr" presetSubtype="0"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dissolve">
                                      <p:cBhvr>
                                        <p:cTn id="42" dur="500"/>
                                        <p:tgtEl>
                                          <p:spTgt spid="78"/>
                                        </p:tgtEl>
                                      </p:cBhvr>
                                    </p:animEffect>
                                  </p:childTnLst>
                                </p:cTn>
                              </p:par>
                              <p:par>
                                <p:cTn id="43" presetID="9" presetClass="entr" presetSubtype="0" fill="hold" nodeType="with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dissolve">
                                      <p:cBhvr>
                                        <p:cTn id="45" dur="500"/>
                                        <p:tgtEl>
                                          <p:spTgt spid="8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dissolve">
                                      <p:cBhvr>
                                        <p:cTn id="48" dur="500"/>
                                        <p:tgtEl>
                                          <p:spTgt spid="86"/>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dissolve">
                                      <p:cBhvr>
                                        <p:cTn id="51" dur="500"/>
                                        <p:tgtEl>
                                          <p:spTgt spid="45"/>
                                        </p:tgtEl>
                                      </p:cBhvr>
                                    </p:animEffect>
                                  </p:childTnLst>
                                </p:cTn>
                              </p:par>
                              <p:par>
                                <p:cTn id="52" presetID="9" presetClass="entr" presetSubtype="0"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dissolve">
                                      <p:cBhvr>
                                        <p:cTn id="54" dur="500"/>
                                        <p:tgtEl>
                                          <p:spTgt spid="53"/>
                                        </p:tgtEl>
                                      </p:cBhvr>
                                    </p:animEffec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9" presetClass="entr" presetSubtype="0" fill="hold" nodeType="with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dissolve">
                                      <p:cBhvr>
                                        <p:cTn id="60" dur="500"/>
                                        <p:tgtEl>
                                          <p:spTgt spid="69"/>
                                        </p:tgtEl>
                                      </p:cBhvr>
                                    </p:animEffect>
                                  </p:childTnLst>
                                </p:cTn>
                              </p:par>
                              <p:par>
                                <p:cTn id="61" presetID="9" presetClass="entr" presetSubtype="0" fill="hold" nodeType="withEffect">
                                  <p:stCondLst>
                                    <p:cond delay="0"/>
                                  </p:stCondLst>
                                  <p:childTnLst>
                                    <p:set>
                                      <p:cBhvr>
                                        <p:cTn id="62" dur="1" fill="hold">
                                          <p:stCondLst>
                                            <p:cond delay="0"/>
                                          </p:stCondLst>
                                        </p:cTn>
                                        <p:tgtEl>
                                          <p:spTgt spid="70"/>
                                        </p:tgtEl>
                                        <p:attrNameLst>
                                          <p:attrName>style.visibility</p:attrName>
                                        </p:attrNameLst>
                                      </p:cBhvr>
                                      <p:to>
                                        <p:strVal val="visible"/>
                                      </p:to>
                                    </p:set>
                                    <p:animEffect transition="in" filter="dissolve">
                                      <p:cBhvr>
                                        <p:cTn id="63" dur="500"/>
                                        <p:tgtEl>
                                          <p:spTgt spid="70"/>
                                        </p:tgtEl>
                                      </p:cBhvr>
                                    </p:animEffect>
                                  </p:childTnLst>
                                </p:cTn>
                              </p:par>
                              <p:par>
                                <p:cTn id="64" presetID="9" presetClass="entr" presetSubtype="0" fill="hold" nodeType="with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dissolve">
                                      <p:cBhvr>
                                        <p:cTn id="66" dur="500"/>
                                        <p:tgtEl>
                                          <p:spTgt spid="71"/>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dissolve">
                                      <p:cBhvr>
                                        <p:cTn id="69" dur="500"/>
                                        <p:tgtEl>
                                          <p:spTgt spid="74"/>
                                        </p:tgtEl>
                                      </p:cBhvr>
                                    </p:animEffect>
                                  </p:childTnLst>
                                </p:cTn>
                              </p:par>
                              <p:par>
                                <p:cTn id="70" presetID="9" presetClass="entr" presetSubtype="0" fill="hold" nodeType="with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dissolve">
                                      <p:cBhvr>
                                        <p:cTn id="7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64" grpId="0"/>
      <p:bldP spid="73" grpId="0"/>
      <p:bldP spid="77" grpId="0"/>
      <p:bldP spid="86" grpId="0"/>
      <p:bldP spid="45" grpId="0"/>
      <p:bldP spid="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7250-6736-284C-827F-04B7F29CAB52}"/>
              </a:ext>
            </a:extLst>
          </p:cNvPr>
          <p:cNvSpPr>
            <a:spLocks noGrp="1"/>
          </p:cNvSpPr>
          <p:nvPr>
            <p:ph type="title"/>
          </p:nvPr>
        </p:nvSpPr>
        <p:spPr>
          <a:xfrm>
            <a:off x="457199" y="422031"/>
            <a:ext cx="6508377" cy="1143000"/>
          </a:xfrm>
        </p:spPr>
        <p:txBody>
          <a:bodyPr/>
          <a:lstStyle/>
          <a:p>
            <a:r>
              <a:rPr lang="ru-RU" dirty="0"/>
              <a:t>Эффект генетического фона, или «автостоп»</a:t>
            </a:r>
            <a:endParaRPr lang="en-FR" dirty="0"/>
          </a:p>
        </p:txBody>
      </p:sp>
      <p:sp>
        <p:nvSpPr>
          <p:cNvPr id="3" name="Content Placeholder 2">
            <a:extLst>
              <a:ext uri="{FF2B5EF4-FFF2-40B4-BE49-F238E27FC236}">
                <a16:creationId xmlns:a16="http://schemas.microsoft.com/office/drawing/2014/main" id="{532E29F9-1DCE-4D40-8624-FA6A80B363D0}"/>
              </a:ext>
            </a:extLst>
          </p:cNvPr>
          <p:cNvSpPr>
            <a:spLocks noGrp="1"/>
          </p:cNvSpPr>
          <p:nvPr>
            <p:ph idx="1"/>
          </p:nvPr>
        </p:nvSpPr>
        <p:spPr>
          <a:xfrm>
            <a:off x="457198" y="1752600"/>
            <a:ext cx="6508377" cy="3916363"/>
          </a:xfrm>
        </p:spPr>
        <p:txBody>
          <a:bodyPr>
            <a:normAutofit/>
          </a:bodyPr>
          <a:lstStyle/>
          <a:p>
            <a:r>
              <a:rPr lang="ru-RU" sz="1800" dirty="0"/>
              <a:t>Детерминистический предел, </a:t>
            </a:r>
            <a:r>
              <a:rPr lang="en-US" sz="1800" dirty="0"/>
              <a:t>N &gt;&gt; 1/</a:t>
            </a:r>
            <a:r>
              <a:rPr lang="en-US" sz="1800" dirty="0">
                <a:latin typeface="Symbol" pitchFamily="2" charset="2"/>
              </a:rPr>
              <a:t>m</a:t>
            </a:r>
            <a:endParaRPr lang="ru-RU" sz="1800" dirty="0">
              <a:latin typeface="Symbol" pitchFamily="2" charset="2"/>
            </a:endParaRPr>
          </a:p>
          <a:p>
            <a:r>
              <a:rPr lang="ru-RU" sz="1800" dirty="0"/>
              <a:t>Начальное условие: 100% </a:t>
            </a:r>
            <a:r>
              <a:rPr lang="en-US" sz="1800" dirty="0"/>
              <a:t>ab</a:t>
            </a:r>
            <a:r>
              <a:rPr lang="ru-RU" sz="1800" dirty="0"/>
              <a:t>, </a:t>
            </a:r>
            <a:r>
              <a:rPr lang="en-US" sz="1800" dirty="0"/>
              <a:t>f</a:t>
            </a:r>
            <a:r>
              <a:rPr lang="en-US" sz="1800" baseline="-25000" dirty="0"/>
              <a:t>0</a:t>
            </a:r>
            <a:r>
              <a:rPr lang="en-US" sz="1800" dirty="0"/>
              <a:t>=1</a:t>
            </a:r>
          </a:p>
        </p:txBody>
      </p:sp>
      <p:cxnSp>
        <p:nvCxnSpPr>
          <p:cNvPr id="4" name="Straight Arrow Connector 3">
            <a:extLst>
              <a:ext uri="{FF2B5EF4-FFF2-40B4-BE49-F238E27FC236}">
                <a16:creationId xmlns:a16="http://schemas.microsoft.com/office/drawing/2014/main" id="{20E24BFD-78DE-B340-94BF-175F53790459}"/>
              </a:ext>
            </a:extLst>
          </p:cNvPr>
          <p:cNvCxnSpPr>
            <a:cxnSpLocks/>
          </p:cNvCxnSpPr>
          <p:nvPr/>
        </p:nvCxnSpPr>
        <p:spPr>
          <a:xfrm flipV="1">
            <a:off x="1838696" y="2719263"/>
            <a:ext cx="0" cy="359624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39209CEC-6B57-F440-AD9D-AF259BD90127}"/>
              </a:ext>
            </a:extLst>
          </p:cNvPr>
          <p:cNvCxnSpPr>
            <a:cxnSpLocks/>
          </p:cNvCxnSpPr>
          <p:nvPr/>
        </p:nvCxnSpPr>
        <p:spPr>
          <a:xfrm>
            <a:off x="1838696" y="6315506"/>
            <a:ext cx="4069735" cy="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47F37AEA-C68D-F948-9D97-1D9AA19E8AB8}"/>
              </a:ext>
            </a:extLst>
          </p:cNvPr>
          <p:cNvCxnSpPr>
            <a:cxnSpLocks/>
          </p:cNvCxnSpPr>
          <p:nvPr/>
        </p:nvCxnSpPr>
        <p:spPr>
          <a:xfrm>
            <a:off x="1806266" y="3553421"/>
            <a:ext cx="356642" cy="0"/>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sp>
        <p:nvSpPr>
          <p:cNvPr id="15" name="Freeform 14">
            <a:extLst>
              <a:ext uri="{FF2B5EF4-FFF2-40B4-BE49-F238E27FC236}">
                <a16:creationId xmlns:a16="http://schemas.microsoft.com/office/drawing/2014/main" id="{58F36C4A-139F-154E-9380-8F310B0C91E2}"/>
              </a:ext>
            </a:extLst>
          </p:cNvPr>
          <p:cNvSpPr/>
          <p:nvPr/>
        </p:nvSpPr>
        <p:spPr>
          <a:xfrm>
            <a:off x="1846385" y="3516923"/>
            <a:ext cx="3499338" cy="2672862"/>
          </a:xfrm>
          <a:custGeom>
            <a:avLst/>
            <a:gdLst>
              <a:gd name="connsiteX0" fmla="*/ 0 w 3499338"/>
              <a:gd name="connsiteY0" fmla="*/ 0 h 2672862"/>
              <a:gd name="connsiteX1" fmla="*/ 1002323 w 3499338"/>
              <a:gd name="connsiteY1" fmla="*/ 281354 h 2672862"/>
              <a:gd name="connsiteX2" fmla="*/ 1617784 w 3499338"/>
              <a:gd name="connsiteY2" fmla="*/ 896815 h 2672862"/>
              <a:gd name="connsiteX3" fmla="*/ 1934307 w 3499338"/>
              <a:gd name="connsiteY3" fmla="*/ 1670539 h 2672862"/>
              <a:gd name="connsiteX4" fmla="*/ 2215661 w 3499338"/>
              <a:gd name="connsiteY4" fmla="*/ 2145323 h 2672862"/>
              <a:gd name="connsiteX5" fmla="*/ 2848707 w 3499338"/>
              <a:gd name="connsiteY5" fmla="*/ 2497015 h 2672862"/>
              <a:gd name="connsiteX6" fmla="*/ 3499338 w 3499338"/>
              <a:gd name="connsiteY6" fmla="*/ 2672862 h 267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9338" h="2672862">
                <a:moveTo>
                  <a:pt x="0" y="0"/>
                </a:moveTo>
                <a:cubicBezTo>
                  <a:pt x="366346" y="65942"/>
                  <a:pt x="732692" y="131885"/>
                  <a:pt x="1002323" y="281354"/>
                </a:cubicBezTo>
                <a:cubicBezTo>
                  <a:pt x="1271954" y="430823"/>
                  <a:pt x="1462453" y="665284"/>
                  <a:pt x="1617784" y="896815"/>
                </a:cubicBezTo>
                <a:cubicBezTo>
                  <a:pt x="1773115" y="1128346"/>
                  <a:pt x="1834661" y="1462454"/>
                  <a:pt x="1934307" y="1670539"/>
                </a:cubicBezTo>
                <a:cubicBezTo>
                  <a:pt x="2033953" y="1878624"/>
                  <a:pt x="2063261" y="2007577"/>
                  <a:pt x="2215661" y="2145323"/>
                </a:cubicBezTo>
                <a:cubicBezTo>
                  <a:pt x="2368061" y="2283069"/>
                  <a:pt x="2634761" y="2409092"/>
                  <a:pt x="2848707" y="2497015"/>
                </a:cubicBezTo>
                <a:cubicBezTo>
                  <a:pt x="3062653" y="2584938"/>
                  <a:pt x="3280995" y="2628900"/>
                  <a:pt x="3499338" y="2672862"/>
                </a:cubicBezTo>
              </a:path>
            </a:pathLst>
          </a:cu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16" name="Freeform 15">
            <a:extLst>
              <a:ext uri="{FF2B5EF4-FFF2-40B4-BE49-F238E27FC236}">
                <a16:creationId xmlns:a16="http://schemas.microsoft.com/office/drawing/2014/main" id="{831504F3-E0A9-3146-BDC0-00CC8C0AC2C2}"/>
              </a:ext>
            </a:extLst>
          </p:cNvPr>
          <p:cNvSpPr/>
          <p:nvPr/>
        </p:nvSpPr>
        <p:spPr>
          <a:xfrm>
            <a:off x="1835957" y="3516923"/>
            <a:ext cx="2401935" cy="2672862"/>
          </a:xfrm>
          <a:custGeom>
            <a:avLst/>
            <a:gdLst>
              <a:gd name="connsiteX0" fmla="*/ 0 w 3499338"/>
              <a:gd name="connsiteY0" fmla="*/ 0 h 2672862"/>
              <a:gd name="connsiteX1" fmla="*/ 1002323 w 3499338"/>
              <a:gd name="connsiteY1" fmla="*/ 281354 h 2672862"/>
              <a:gd name="connsiteX2" fmla="*/ 1617784 w 3499338"/>
              <a:gd name="connsiteY2" fmla="*/ 896815 h 2672862"/>
              <a:gd name="connsiteX3" fmla="*/ 1934307 w 3499338"/>
              <a:gd name="connsiteY3" fmla="*/ 1670539 h 2672862"/>
              <a:gd name="connsiteX4" fmla="*/ 2215661 w 3499338"/>
              <a:gd name="connsiteY4" fmla="*/ 2145323 h 2672862"/>
              <a:gd name="connsiteX5" fmla="*/ 2848707 w 3499338"/>
              <a:gd name="connsiteY5" fmla="*/ 2497015 h 2672862"/>
              <a:gd name="connsiteX6" fmla="*/ 3499338 w 3499338"/>
              <a:gd name="connsiteY6" fmla="*/ 2672862 h 267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9338" h="2672862">
                <a:moveTo>
                  <a:pt x="0" y="0"/>
                </a:moveTo>
                <a:cubicBezTo>
                  <a:pt x="366346" y="65942"/>
                  <a:pt x="732692" y="131885"/>
                  <a:pt x="1002323" y="281354"/>
                </a:cubicBezTo>
                <a:cubicBezTo>
                  <a:pt x="1271954" y="430823"/>
                  <a:pt x="1462453" y="665284"/>
                  <a:pt x="1617784" y="896815"/>
                </a:cubicBezTo>
                <a:cubicBezTo>
                  <a:pt x="1773115" y="1128346"/>
                  <a:pt x="1834661" y="1462454"/>
                  <a:pt x="1934307" y="1670539"/>
                </a:cubicBezTo>
                <a:cubicBezTo>
                  <a:pt x="2033953" y="1878624"/>
                  <a:pt x="2063261" y="2007577"/>
                  <a:pt x="2215661" y="2145323"/>
                </a:cubicBezTo>
                <a:cubicBezTo>
                  <a:pt x="2368061" y="2283069"/>
                  <a:pt x="2634761" y="2409092"/>
                  <a:pt x="2848707" y="2497015"/>
                </a:cubicBezTo>
                <a:cubicBezTo>
                  <a:pt x="3062653" y="2584938"/>
                  <a:pt x="3280995" y="2628900"/>
                  <a:pt x="3499338" y="2672862"/>
                </a:cubicBezTo>
              </a:path>
            </a:pathLst>
          </a:custGeom>
          <a:noFill/>
          <a:ln w="254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17" name="Freeform 16">
            <a:extLst>
              <a:ext uri="{FF2B5EF4-FFF2-40B4-BE49-F238E27FC236}">
                <a16:creationId xmlns:a16="http://schemas.microsoft.com/office/drawing/2014/main" id="{F9C2106E-E46C-0B4B-A7A0-AFDE7A8F19F9}"/>
              </a:ext>
            </a:extLst>
          </p:cNvPr>
          <p:cNvSpPr/>
          <p:nvPr/>
        </p:nvSpPr>
        <p:spPr>
          <a:xfrm>
            <a:off x="1825530" y="3516923"/>
            <a:ext cx="1550716" cy="2672862"/>
          </a:xfrm>
          <a:custGeom>
            <a:avLst/>
            <a:gdLst>
              <a:gd name="connsiteX0" fmla="*/ 0 w 3499338"/>
              <a:gd name="connsiteY0" fmla="*/ 0 h 2672862"/>
              <a:gd name="connsiteX1" fmla="*/ 1002323 w 3499338"/>
              <a:gd name="connsiteY1" fmla="*/ 281354 h 2672862"/>
              <a:gd name="connsiteX2" fmla="*/ 1617784 w 3499338"/>
              <a:gd name="connsiteY2" fmla="*/ 896815 h 2672862"/>
              <a:gd name="connsiteX3" fmla="*/ 1934307 w 3499338"/>
              <a:gd name="connsiteY3" fmla="*/ 1670539 h 2672862"/>
              <a:gd name="connsiteX4" fmla="*/ 2215661 w 3499338"/>
              <a:gd name="connsiteY4" fmla="*/ 2145323 h 2672862"/>
              <a:gd name="connsiteX5" fmla="*/ 2848707 w 3499338"/>
              <a:gd name="connsiteY5" fmla="*/ 2497015 h 2672862"/>
              <a:gd name="connsiteX6" fmla="*/ 3499338 w 3499338"/>
              <a:gd name="connsiteY6" fmla="*/ 2672862 h 267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9338" h="2672862">
                <a:moveTo>
                  <a:pt x="0" y="0"/>
                </a:moveTo>
                <a:cubicBezTo>
                  <a:pt x="366346" y="65942"/>
                  <a:pt x="732692" y="131885"/>
                  <a:pt x="1002323" y="281354"/>
                </a:cubicBezTo>
                <a:cubicBezTo>
                  <a:pt x="1271954" y="430823"/>
                  <a:pt x="1462453" y="665284"/>
                  <a:pt x="1617784" y="896815"/>
                </a:cubicBezTo>
                <a:cubicBezTo>
                  <a:pt x="1773115" y="1128346"/>
                  <a:pt x="1834661" y="1462454"/>
                  <a:pt x="1934307" y="1670539"/>
                </a:cubicBezTo>
                <a:cubicBezTo>
                  <a:pt x="2033953" y="1878624"/>
                  <a:pt x="2063261" y="2007577"/>
                  <a:pt x="2215661" y="2145323"/>
                </a:cubicBezTo>
                <a:cubicBezTo>
                  <a:pt x="2368061" y="2283069"/>
                  <a:pt x="2634761" y="2409092"/>
                  <a:pt x="2848707" y="2497015"/>
                </a:cubicBezTo>
                <a:cubicBezTo>
                  <a:pt x="3062653" y="2584938"/>
                  <a:pt x="3280995" y="2628900"/>
                  <a:pt x="3499338" y="2672862"/>
                </a:cubicBezTo>
              </a:path>
            </a:pathLst>
          </a:custGeom>
          <a:noFill/>
          <a:ln w="254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pic>
        <p:nvPicPr>
          <p:cNvPr id="18" name="Picture 17">
            <a:extLst>
              <a:ext uri="{FF2B5EF4-FFF2-40B4-BE49-F238E27FC236}">
                <a16:creationId xmlns:a16="http://schemas.microsoft.com/office/drawing/2014/main" id="{BFAFAF82-BDE3-7B43-B40C-E249CAB20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602" y="2810811"/>
            <a:ext cx="4773693" cy="1011568"/>
          </a:xfrm>
          <a:prstGeom prst="rect">
            <a:avLst/>
          </a:prstGeom>
        </p:spPr>
      </p:pic>
      <p:pic>
        <p:nvPicPr>
          <p:cNvPr id="20" name="Picture 19">
            <a:extLst>
              <a:ext uri="{FF2B5EF4-FFF2-40B4-BE49-F238E27FC236}">
                <a16:creationId xmlns:a16="http://schemas.microsoft.com/office/drawing/2014/main" id="{99FF6E28-5021-9F47-95C5-AF8583DDC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286" y="2035517"/>
            <a:ext cx="2373923" cy="881743"/>
          </a:xfrm>
          <a:prstGeom prst="rect">
            <a:avLst/>
          </a:prstGeom>
        </p:spPr>
      </p:pic>
      <p:pic>
        <p:nvPicPr>
          <p:cNvPr id="22" name="Picture 21">
            <a:extLst>
              <a:ext uri="{FF2B5EF4-FFF2-40B4-BE49-F238E27FC236}">
                <a16:creationId xmlns:a16="http://schemas.microsoft.com/office/drawing/2014/main" id="{F4063D9A-7E1C-F645-9CC9-199CA6C9BE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0981" y="4107890"/>
            <a:ext cx="5101491" cy="745464"/>
          </a:xfrm>
          <a:prstGeom prst="rect">
            <a:avLst/>
          </a:prstGeom>
        </p:spPr>
      </p:pic>
      <p:sp>
        <p:nvSpPr>
          <p:cNvPr id="23" name="TextBox 22">
            <a:extLst>
              <a:ext uri="{FF2B5EF4-FFF2-40B4-BE49-F238E27FC236}">
                <a16:creationId xmlns:a16="http://schemas.microsoft.com/office/drawing/2014/main" id="{ECC20593-57B3-3646-9B46-2342DB1A8E69}"/>
              </a:ext>
            </a:extLst>
          </p:cNvPr>
          <p:cNvSpPr txBox="1"/>
          <p:nvPr/>
        </p:nvSpPr>
        <p:spPr>
          <a:xfrm>
            <a:off x="5363229" y="5945449"/>
            <a:ext cx="588623" cy="369332"/>
          </a:xfrm>
          <a:prstGeom prst="rect">
            <a:avLst/>
          </a:prstGeom>
          <a:noFill/>
        </p:spPr>
        <p:txBody>
          <a:bodyPr wrap="none" rtlCol="0">
            <a:spAutoFit/>
          </a:bodyPr>
          <a:lstStyle/>
          <a:p>
            <a:r>
              <a:rPr lang="en-FR" dirty="0">
                <a:solidFill>
                  <a:srgbClr val="FF0000"/>
                </a:solidFill>
              </a:rPr>
              <a:t>s=s</a:t>
            </a:r>
            <a:r>
              <a:rPr lang="en-FR" baseline="-25000" dirty="0">
                <a:solidFill>
                  <a:srgbClr val="FF0000"/>
                </a:solidFill>
              </a:rPr>
              <a:t>2</a:t>
            </a:r>
          </a:p>
        </p:txBody>
      </p:sp>
      <p:sp>
        <p:nvSpPr>
          <p:cNvPr id="24" name="TextBox 23">
            <a:extLst>
              <a:ext uri="{FF2B5EF4-FFF2-40B4-BE49-F238E27FC236}">
                <a16:creationId xmlns:a16="http://schemas.microsoft.com/office/drawing/2014/main" id="{6863D2C3-AB6D-4241-9886-7FED732C8684}"/>
              </a:ext>
            </a:extLst>
          </p:cNvPr>
          <p:cNvSpPr txBox="1"/>
          <p:nvPr/>
        </p:nvSpPr>
        <p:spPr>
          <a:xfrm>
            <a:off x="4277688" y="5945449"/>
            <a:ext cx="588623" cy="369332"/>
          </a:xfrm>
          <a:prstGeom prst="rect">
            <a:avLst/>
          </a:prstGeom>
          <a:noFill/>
        </p:spPr>
        <p:txBody>
          <a:bodyPr wrap="none" rtlCol="0">
            <a:spAutoFit/>
          </a:bodyPr>
          <a:lstStyle/>
          <a:p>
            <a:r>
              <a:rPr lang="en-FR" dirty="0">
                <a:solidFill>
                  <a:srgbClr val="0070C0"/>
                </a:solidFill>
              </a:rPr>
              <a:t>s=s</a:t>
            </a:r>
            <a:r>
              <a:rPr lang="en-FR" baseline="-25000" dirty="0">
                <a:solidFill>
                  <a:srgbClr val="0070C0"/>
                </a:solidFill>
              </a:rPr>
              <a:t>1</a:t>
            </a:r>
          </a:p>
        </p:txBody>
      </p:sp>
      <p:sp>
        <p:nvSpPr>
          <p:cNvPr id="26" name="TextBox 25">
            <a:extLst>
              <a:ext uri="{FF2B5EF4-FFF2-40B4-BE49-F238E27FC236}">
                <a16:creationId xmlns:a16="http://schemas.microsoft.com/office/drawing/2014/main" id="{8196F15A-46AE-3646-A098-9F79DCE69147}"/>
              </a:ext>
            </a:extLst>
          </p:cNvPr>
          <p:cNvSpPr txBox="1"/>
          <p:nvPr/>
        </p:nvSpPr>
        <p:spPr>
          <a:xfrm>
            <a:off x="1490332" y="2719263"/>
            <a:ext cx="256802" cy="369332"/>
          </a:xfrm>
          <a:prstGeom prst="rect">
            <a:avLst/>
          </a:prstGeom>
          <a:noFill/>
        </p:spPr>
        <p:txBody>
          <a:bodyPr wrap="none" rtlCol="0">
            <a:spAutoFit/>
          </a:bodyPr>
          <a:lstStyle/>
          <a:p>
            <a:r>
              <a:rPr lang="en-FR" dirty="0">
                <a:solidFill>
                  <a:srgbClr val="C00000"/>
                </a:solidFill>
              </a:rPr>
              <a:t>f</a:t>
            </a:r>
            <a:endParaRPr lang="en-FR" baseline="-25000" dirty="0">
              <a:solidFill>
                <a:srgbClr val="C00000"/>
              </a:solidFill>
            </a:endParaRPr>
          </a:p>
        </p:txBody>
      </p:sp>
      <p:sp>
        <p:nvSpPr>
          <p:cNvPr id="27" name="TextBox 26">
            <a:extLst>
              <a:ext uri="{FF2B5EF4-FFF2-40B4-BE49-F238E27FC236}">
                <a16:creationId xmlns:a16="http://schemas.microsoft.com/office/drawing/2014/main" id="{627838CB-D121-1646-B650-F91B00A54795}"/>
              </a:ext>
            </a:extLst>
          </p:cNvPr>
          <p:cNvSpPr txBox="1"/>
          <p:nvPr/>
        </p:nvSpPr>
        <p:spPr>
          <a:xfrm>
            <a:off x="5641099" y="6378735"/>
            <a:ext cx="263214" cy="369332"/>
          </a:xfrm>
          <a:prstGeom prst="rect">
            <a:avLst/>
          </a:prstGeom>
          <a:noFill/>
        </p:spPr>
        <p:txBody>
          <a:bodyPr wrap="none" rtlCol="0">
            <a:spAutoFit/>
          </a:bodyPr>
          <a:lstStyle/>
          <a:p>
            <a:r>
              <a:rPr lang="en-FR" dirty="0">
                <a:solidFill>
                  <a:srgbClr val="C00000"/>
                </a:solidFill>
              </a:rPr>
              <a:t>t</a:t>
            </a:r>
            <a:endParaRPr lang="en-FR" baseline="-25000" dirty="0">
              <a:solidFill>
                <a:srgbClr val="C00000"/>
              </a:solidFill>
            </a:endParaRPr>
          </a:p>
        </p:txBody>
      </p:sp>
      <p:cxnSp>
        <p:nvCxnSpPr>
          <p:cNvPr id="28" name="Straight Connector 27">
            <a:extLst>
              <a:ext uri="{FF2B5EF4-FFF2-40B4-BE49-F238E27FC236}">
                <a16:creationId xmlns:a16="http://schemas.microsoft.com/office/drawing/2014/main" id="{1A1998A8-3134-6D49-9E0F-7A8247194AD2}"/>
              </a:ext>
            </a:extLst>
          </p:cNvPr>
          <p:cNvCxnSpPr>
            <a:cxnSpLocks/>
          </p:cNvCxnSpPr>
          <p:nvPr/>
        </p:nvCxnSpPr>
        <p:spPr>
          <a:xfrm flipV="1">
            <a:off x="3628488" y="4853354"/>
            <a:ext cx="0" cy="146215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EFD5965-9B1E-F448-9776-9604C8D12252}"/>
              </a:ext>
            </a:extLst>
          </p:cNvPr>
          <p:cNvSpPr txBox="1"/>
          <p:nvPr/>
        </p:nvSpPr>
        <p:spPr>
          <a:xfrm>
            <a:off x="2832830" y="6299652"/>
            <a:ext cx="777777" cy="369332"/>
          </a:xfrm>
          <a:prstGeom prst="rect">
            <a:avLst/>
          </a:prstGeom>
          <a:noFill/>
        </p:spPr>
        <p:txBody>
          <a:bodyPr wrap="none" rtlCol="0">
            <a:spAutoFit/>
          </a:bodyPr>
          <a:lstStyle/>
          <a:p>
            <a:r>
              <a:rPr lang="en-FR" dirty="0">
                <a:solidFill>
                  <a:srgbClr val="FF0000"/>
                </a:solidFill>
              </a:rPr>
              <a:t>t</a:t>
            </a:r>
            <a:r>
              <a:rPr lang="en-FR" baseline="-25000" dirty="0">
                <a:solidFill>
                  <a:srgbClr val="FF0000"/>
                </a:solidFill>
              </a:rPr>
              <a:t>50</a:t>
            </a:r>
            <a:r>
              <a:rPr lang="en-FR" dirty="0">
                <a:solidFill>
                  <a:srgbClr val="FF0000"/>
                </a:solidFill>
              </a:rPr>
              <a:t>(s</a:t>
            </a:r>
            <a:r>
              <a:rPr lang="en-FR" baseline="-25000" dirty="0">
                <a:solidFill>
                  <a:srgbClr val="FF0000"/>
                </a:solidFill>
              </a:rPr>
              <a:t>2</a:t>
            </a:r>
            <a:r>
              <a:rPr lang="en-FR" dirty="0">
                <a:solidFill>
                  <a:srgbClr val="FF0000"/>
                </a:solidFill>
              </a:rPr>
              <a:t>)</a:t>
            </a:r>
          </a:p>
        </p:txBody>
      </p:sp>
      <p:cxnSp>
        <p:nvCxnSpPr>
          <p:cNvPr id="32" name="Straight Connector 31">
            <a:extLst>
              <a:ext uri="{FF2B5EF4-FFF2-40B4-BE49-F238E27FC236}">
                <a16:creationId xmlns:a16="http://schemas.microsoft.com/office/drawing/2014/main" id="{1CA0329A-CB10-EF43-A6A5-AD94FBD3EDFE}"/>
              </a:ext>
            </a:extLst>
          </p:cNvPr>
          <p:cNvCxnSpPr>
            <a:cxnSpLocks/>
          </p:cNvCxnSpPr>
          <p:nvPr/>
        </p:nvCxnSpPr>
        <p:spPr>
          <a:xfrm flipH="1" flipV="1">
            <a:off x="1864084" y="4818183"/>
            <a:ext cx="1777918" cy="36501"/>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67BBA51C-710D-6947-B436-EDA4B3C4489A}"/>
              </a:ext>
            </a:extLst>
          </p:cNvPr>
          <p:cNvSpPr txBox="1"/>
          <p:nvPr/>
        </p:nvSpPr>
        <p:spPr>
          <a:xfrm>
            <a:off x="1342412" y="4633517"/>
            <a:ext cx="505267" cy="369332"/>
          </a:xfrm>
          <a:prstGeom prst="rect">
            <a:avLst/>
          </a:prstGeom>
          <a:noFill/>
        </p:spPr>
        <p:txBody>
          <a:bodyPr wrap="none" rtlCol="0">
            <a:spAutoFit/>
          </a:bodyPr>
          <a:lstStyle/>
          <a:p>
            <a:r>
              <a:rPr lang="en-FR" dirty="0">
                <a:solidFill>
                  <a:srgbClr val="C00000"/>
                </a:solidFill>
              </a:rPr>
              <a:t>0.5</a:t>
            </a:r>
            <a:endParaRPr lang="en-FR" baseline="-25000" dirty="0">
              <a:solidFill>
                <a:srgbClr val="C00000"/>
              </a:solidFill>
            </a:endParaRPr>
          </a:p>
        </p:txBody>
      </p:sp>
      <p:sp>
        <p:nvSpPr>
          <p:cNvPr id="37" name="TextBox 36">
            <a:extLst>
              <a:ext uri="{FF2B5EF4-FFF2-40B4-BE49-F238E27FC236}">
                <a16:creationId xmlns:a16="http://schemas.microsoft.com/office/drawing/2014/main" id="{0EE53FCC-862A-1D42-B4A7-E7B70931B5FE}"/>
              </a:ext>
            </a:extLst>
          </p:cNvPr>
          <p:cNvSpPr txBox="1"/>
          <p:nvPr/>
        </p:nvSpPr>
        <p:spPr>
          <a:xfrm>
            <a:off x="1467596" y="3325485"/>
            <a:ext cx="298874" cy="369332"/>
          </a:xfrm>
          <a:prstGeom prst="rect">
            <a:avLst/>
          </a:prstGeom>
          <a:noFill/>
        </p:spPr>
        <p:txBody>
          <a:bodyPr wrap="square" rtlCol="0">
            <a:spAutoFit/>
          </a:bodyPr>
          <a:lstStyle/>
          <a:p>
            <a:r>
              <a:rPr lang="en-FR" dirty="0">
                <a:solidFill>
                  <a:srgbClr val="C00000"/>
                </a:solidFill>
              </a:rPr>
              <a:t>1</a:t>
            </a:r>
            <a:endParaRPr lang="en-FR" baseline="-25000" dirty="0">
              <a:solidFill>
                <a:srgbClr val="C00000"/>
              </a:solidFill>
            </a:endParaRPr>
          </a:p>
        </p:txBody>
      </p:sp>
      <p:sp>
        <p:nvSpPr>
          <p:cNvPr id="38" name="TextBox 37">
            <a:extLst>
              <a:ext uri="{FF2B5EF4-FFF2-40B4-BE49-F238E27FC236}">
                <a16:creationId xmlns:a16="http://schemas.microsoft.com/office/drawing/2014/main" id="{D388EDC3-67C4-9E4B-9FAC-481FF806FBA8}"/>
              </a:ext>
            </a:extLst>
          </p:cNvPr>
          <p:cNvSpPr txBox="1"/>
          <p:nvPr/>
        </p:nvSpPr>
        <p:spPr>
          <a:xfrm>
            <a:off x="1490543" y="6066637"/>
            <a:ext cx="298874" cy="369332"/>
          </a:xfrm>
          <a:prstGeom prst="rect">
            <a:avLst/>
          </a:prstGeom>
          <a:noFill/>
        </p:spPr>
        <p:txBody>
          <a:bodyPr wrap="square" rtlCol="0">
            <a:spAutoFit/>
          </a:bodyPr>
          <a:lstStyle/>
          <a:p>
            <a:r>
              <a:rPr lang="en-FR" dirty="0">
                <a:solidFill>
                  <a:srgbClr val="C00000"/>
                </a:solidFill>
              </a:rPr>
              <a:t>0</a:t>
            </a:r>
            <a:endParaRPr lang="en-FR" baseline="-25000" dirty="0">
              <a:solidFill>
                <a:srgbClr val="C00000"/>
              </a:solidFill>
            </a:endParaRPr>
          </a:p>
        </p:txBody>
      </p:sp>
      <p:sp>
        <p:nvSpPr>
          <p:cNvPr id="39" name="TextBox 38">
            <a:extLst>
              <a:ext uri="{FF2B5EF4-FFF2-40B4-BE49-F238E27FC236}">
                <a16:creationId xmlns:a16="http://schemas.microsoft.com/office/drawing/2014/main" id="{BC14CA38-82D2-B541-B3DC-E769E1593AAB}"/>
              </a:ext>
            </a:extLst>
          </p:cNvPr>
          <p:cNvSpPr txBox="1"/>
          <p:nvPr/>
        </p:nvSpPr>
        <p:spPr>
          <a:xfrm>
            <a:off x="1856164" y="6279232"/>
            <a:ext cx="1135247" cy="369332"/>
          </a:xfrm>
          <a:prstGeom prst="rect">
            <a:avLst/>
          </a:prstGeom>
          <a:noFill/>
        </p:spPr>
        <p:txBody>
          <a:bodyPr wrap="none" rtlCol="0">
            <a:spAutoFit/>
          </a:bodyPr>
          <a:lstStyle/>
          <a:p>
            <a:r>
              <a:rPr lang="en-FR" dirty="0">
                <a:solidFill>
                  <a:srgbClr val="00B050"/>
                </a:solidFill>
              </a:rPr>
              <a:t>t</a:t>
            </a:r>
            <a:r>
              <a:rPr lang="en-FR" baseline="-25000" dirty="0">
                <a:solidFill>
                  <a:srgbClr val="00B050"/>
                </a:solidFill>
              </a:rPr>
              <a:t>50</a:t>
            </a:r>
            <a:r>
              <a:rPr lang="en-FR" dirty="0">
                <a:solidFill>
                  <a:srgbClr val="00B050"/>
                </a:solidFill>
              </a:rPr>
              <a:t>(s</a:t>
            </a:r>
            <a:r>
              <a:rPr lang="en-FR" baseline="-25000" dirty="0">
                <a:solidFill>
                  <a:srgbClr val="00B050"/>
                </a:solidFill>
              </a:rPr>
              <a:t>1</a:t>
            </a:r>
            <a:r>
              <a:rPr lang="en-FR" dirty="0">
                <a:solidFill>
                  <a:srgbClr val="00B050"/>
                </a:solidFill>
              </a:rPr>
              <a:t>+s</a:t>
            </a:r>
            <a:r>
              <a:rPr lang="en-FR" baseline="-25000" dirty="0">
                <a:solidFill>
                  <a:srgbClr val="00B050"/>
                </a:solidFill>
              </a:rPr>
              <a:t>2</a:t>
            </a:r>
            <a:r>
              <a:rPr lang="en-FR" dirty="0">
                <a:solidFill>
                  <a:srgbClr val="00B050"/>
                </a:solidFill>
              </a:rPr>
              <a:t>)</a:t>
            </a:r>
          </a:p>
        </p:txBody>
      </p:sp>
      <p:sp>
        <p:nvSpPr>
          <p:cNvPr id="40" name="TextBox 39">
            <a:extLst>
              <a:ext uri="{FF2B5EF4-FFF2-40B4-BE49-F238E27FC236}">
                <a16:creationId xmlns:a16="http://schemas.microsoft.com/office/drawing/2014/main" id="{9617FD69-C2C4-634C-9EB3-026F9713A30B}"/>
              </a:ext>
            </a:extLst>
          </p:cNvPr>
          <p:cNvSpPr txBox="1"/>
          <p:nvPr/>
        </p:nvSpPr>
        <p:spPr>
          <a:xfrm>
            <a:off x="3499910" y="6298585"/>
            <a:ext cx="777777" cy="369332"/>
          </a:xfrm>
          <a:prstGeom prst="rect">
            <a:avLst/>
          </a:prstGeom>
          <a:noFill/>
        </p:spPr>
        <p:txBody>
          <a:bodyPr wrap="none" rtlCol="0">
            <a:spAutoFit/>
          </a:bodyPr>
          <a:lstStyle/>
          <a:p>
            <a:r>
              <a:rPr lang="en-FR" dirty="0">
                <a:solidFill>
                  <a:srgbClr val="0070C0"/>
                </a:solidFill>
              </a:rPr>
              <a:t>t</a:t>
            </a:r>
            <a:r>
              <a:rPr lang="en-FR" baseline="-25000" dirty="0">
                <a:solidFill>
                  <a:srgbClr val="0070C0"/>
                </a:solidFill>
              </a:rPr>
              <a:t>50</a:t>
            </a:r>
            <a:r>
              <a:rPr lang="en-FR" dirty="0">
                <a:solidFill>
                  <a:srgbClr val="0070C0"/>
                </a:solidFill>
              </a:rPr>
              <a:t>(s</a:t>
            </a:r>
            <a:r>
              <a:rPr lang="en-FR" baseline="-25000" dirty="0">
                <a:solidFill>
                  <a:srgbClr val="0070C0"/>
                </a:solidFill>
              </a:rPr>
              <a:t>1</a:t>
            </a:r>
            <a:r>
              <a:rPr lang="en-FR" dirty="0">
                <a:solidFill>
                  <a:srgbClr val="0070C0"/>
                </a:solidFill>
              </a:rPr>
              <a:t>)</a:t>
            </a:r>
          </a:p>
        </p:txBody>
      </p:sp>
      <p:cxnSp>
        <p:nvCxnSpPr>
          <p:cNvPr id="41" name="Straight Connector 40">
            <a:extLst>
              <a:ext uri="{FF2B5EF4-FFF2-40B4-BE49-F238E27FC236}">
                <a16:creationId xmlns:a16="http://schemas.microsoft.com/office/drawing/2014/main" id="{2AEEA7F0-E303-9C4D-BBB4-1E108CD7C147}"/>
              </a:ext>
            </a:extLst>
          </p:cNvPr>
          <p:cNvCxnSpPr>
            <a:cxnSpLocks/>
          </p:cNvCxnSpPr>
          <p:nvPr/>
        </p:nvCxnSpPr>
        <p:spPr>
          <a:xfrm flipV="1">
            <a:off x="3059948" y="4853354"/>
            <a:ext cx="0" cy="1462152"/>
          </a:xfrm>
          <a:prstGeom prst="line">
            <a:avLst/>
          </a:prstGeom>
          <a:ln w="12700">
            <a:solidFill>
              <a:srgbClr val="0070C0"/>
            </a:solidFill>
            <a:prstDash val="sysDash"/>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2FDC43A5-D430-9F40-AF5E-F6265F043861}"/>
              </a:ext>
            </a:extLst>
          </p:cNvPr>
          <p:cNvCxnSpPr>
            <a:cxnSpLocks/>
          </p:cNvCxnSpPr>
          <p:nvPr/>
        </p:nvCxnSpPr>
        <p:spPr>
          <a:xfrm flipV="1">
            <a:off x="2610353" y="4836433"/>
            <a:ext cx="0" cy="1462152"/>
          </a:xfrm>
          <a:prstGeom prst="line">
            <a:avLst/>
          </a:prstGeom>
          <a:ln w="12700">
            <a:solidFill>
              <a:srgbClr val="00B050"/>
            </a:solidFill>
            <a:prstDash val="sysDash"/>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8F1E0085-5574-E242-BDF1-4596ACC22E82}"/>
              </a:ext>
            </a:extLst>
          </p:cNvPr>
          <p:cNvSpPr txBox="1"/>
          <p:nvPr/>
        </p:nvSpPr>
        <p:spPr>
          <a:xfrm>
            <a:off x="3059948" y="3553421"/>
            <a:ext cx="473206" cy="369332"/>
          </a:xfrm>
          <a:prstGeom prst="rect">
            <a:avLst/>
          </a:prstGeom>
          <a:noFill/>
        </p:spPr>
        <p:txBody>
          <a:bodyPr wrap="none" rtlCol="0">
            <a:spAutoFit/>
          </a:bodyPr>
          <a:lstStyle/>
          <a:p>
            <a:r>
              <a:rPr lang="ru-RU" dirty="0">
                <a:solidFill>
                  <a:srgbClr val="FF0000"/>
                </a:solidFill>
              </a:rPr>
              <a:t>а</a:t>
            </a:r>
            <a:r>
              <a:rPr lang="en-US" dirty="0">
                <a:solidFill>
                  <a:srgbClr val="FF0000"/>
                </a:solidFill>
              </a:rPr>
              <a:t>B</a:t>
            </a:r>
            <a:endParaRPr lang="en-FR" dirty="0">
              <a:solidFill>
                <a:srgbClr val="FF0000"/>
              </a:solidFill>
            </a:endParaRPr>
          </a:p>
        </p:txBody>
      </p:sp>
      <p:sp>
        <p:nvSpPr>
          <p:cNvPr id="44" name="TextBox 43">
            <a:extLst>
              <a:ext uri="{FF2B5EF4-FFF2-40B4-BE49-F238E27FC236}">
                <a16:creationId xmlns:a16="http://schemas.microsoft.com/office/drawing/2014/main" id="{CCB2E65F-43B4-AA42-9FB0-7CB65A2CA545}"/>
              </a:ext>
            </a:extLst>
          </p:cNvPr>
          <p:cNvSpPr txBox="1"/>
          <p:nvPr/>
        </p:nvSpPr>
        <p:spPr>
          <a:xfrm>
            <a:off x="2839364" y="4048474"/>
            <a:ext cx="513282" cy="369332"/>
          </a:xfrm>
          <a:prstGeom prst="rect">
            <a:avLst/>
          </a:prstGeom>
          <a:noFill/>
        </p:spPr>
        <p:txBody>
          <a:bodyPr wrap="square" rtlCol="0">
            <a:spAutoFit/>
          </a:bodyPr>
          <a:lstStyle/>
          <a:p>
            <a:r>
              <a:rPr lang="en-US" dirty="0">
                <a:solidFill>
                  <a:srgbClr val="0070C0"/>
                </a:solidFill>
              </a:rPr>
              <a:t>Ab</a:t>
            </a:r>
            <a:endParaRPr lang="en-FR" dirty="0">
              <a:solidFill>
                <a:srgbClr val="0070C0"/>
              </a:solidFill>
            </a:endParaRPr>
          </a:p>
        </p:txBody>
      </p:sp>
      <p:sp>
        <p:nvSpPr>
          <p:cNvPr id="45" name="TextBox 44">
            <a:extLst>
              <a:ext uri="{FF2B5EF4-FFF2-40B4-BE49-F238E27FC236}">
                <a16:creationId xmlns:a16="http://schemas.microsoft.com/office/drawing/2014/main" id="{11B03F95-A678-8349-ADD9-05C864E719AC}"/>
              </a:ext>
            </a:extLst>
          </p:cNvPr>
          <p:cNvSpPr txBox="1"/>
          <p:nvPr/>
        </p:nvSpPr>
        <p:spPr>
          <a:xfrm>
            <a:off x="2086234" y="4241860"/>
            <a:ext cx="513282" cy="369332"/>
          </a:xfrm>
          <a:prstGeom prst="rect">
            <a:avLst/>
          </a:prstGeom>
          <a:noFill/>
        </p:spPr>
        <p:txBody>
          <a:bodyPr wrap="square" rtlCol="0">
            <a:spAutoFit/>
          </a:bodyPr>
          <a:lstStyle/>
          <a:p>
            <a:r>
              <a:rPr lang="en-US" dirty="0">
                <a:solidFill>
                  <a:srgbClr val="00B050"/>
                </a:solidFill>
              </a:rPr>
              <a:t>AB</a:t>
            </a:r>
            <a:endParaRPr lang="en-FR" dirty="0">
              <a:solidFill>
                <a:srgbClr val="00B050"/>
              </a:solidFill>
            </a:endParaRPr>
          </a:p>
        </p:txBody>
      </p:sp>
      <p:cxnSp>
        <p:nvCxnSpPr>
          <p:cNvPr id="47" name="Straight Connector 46">
            <a:extLst>
              <a:ext uri="{FF2B5EF4-FFF2-40B4-BE49-F238E27FC236}">
                <a16:creationId xmlns:a16="http://schemas.microsoft.com/office/drawing/2014/main" id="{2A4C4168-3069-6D47-8801-9D7BA751F96D}"/>
              </a:ext>
            </a:extLst>
          </p:cNvPr>
          <p:cNvCxnSpPr/>
          <p:nvPr/>
        </p:nvCxnSpPr>
        <p:spPr>
          <a:xfrm flipH="1">
            <a:off x="3596054" y="4611192"/>
            <a:ext cx="351141" cy="42801"/>
          </a:xfrm>
          <a:prstGeom prst="line">
            <a:avLst/>
          </a:prstGeom>
          <a:ln w="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8E22B452-453E-DE41-AAA0-9B38D7F15EE1}"/>
              </a:ext>
            </a:extLst>
          </p:cNvPr>
          <p:cNvCxnSpPr>
            <a:cxnSpLocks/>
          </p:cNvCxnSpPr>
          <p:nvPr/>
        </p:nvCxnSpPr>
        <p:spPr>
          <a:xfrm flipH="1">
            <a:off x="3128487" y="4624797"/>
            <a:ext cx="816298" cy="389530"/>
          </a:xfrm>
          <a:prstGeom prst="line">
            <a:avLst/>
          </a:prstGeom>
          <a:ln w="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F8F946F-C026-234E-848D-CF7858D695CC}"/>
              </a:ext>
            </a:extLst>
          </p:cNvPr>
          <p:cNvCxnSpPr>
            <a:cxnSpLocks/>
          </p:cNvCxnSpPr>
          <p:nvPr/>
        </p:nvCxnSpPr>
        <p:spPr>
          <a:xfrm flipH="1">
            <a:off x="2660920" y="4624796"/>
            <a:ext cx="1280061" cy="403136"/>
          </a:xfrm>
          <a:prstGeom prst="line">
            <a:avLst/>
          </a:prstGeom>
          <a:ln w="0">
            <a:solidFill>
              <a:schemeClr val="accent6"/>
            </a:solidFill>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FF974AB2-CA55-654E-97F1-79BB981B3600}"/>
              </a:ext>
            </a:extLst>
          </p:cNvPr>
          <p:cNvSpPr txBox="1"/>
          <p:nvPr/>
        </p:nvSpPr>
        <p:spPr>
          <a:xfrm>
            <a:off x="6924112" y="3785004"/>
            <a:ext cx="1904689" cy="276999"/>
          </a:xfrm>
          <a:prstGeom prst="rect">
            <a:avLst/>
          </a:prstGeom>
          <a:noFill/>
        </p:spPr>
        <p:txBody>
          <a:bodyPr wrap="none" rtlCol="0">
            <a:spAutoFit/>
          </a:bodyPr>
          <a:lstStyle/>
          <a:p>
            <a:r>
              <a:rPr lang="ru-RU" sz="1200" dirty="0">
                <a:solidFill>
                  <a:srgbClr val="C00000"/>
                </a:solidFill>
              </a:rPr>
              <a:t>Домашнее задание 2</a:t>
            </a:r>
            <a:endParaRPr lang="en-FR" sz="1200" dirty="0">
              <a:solidFill>
                <a:srgbClr val="C00000"/>
              </a:solidFill>
            </a:endParaRPr>
          </a:p>
        </p:txBody>
      </p:sp>
      <p:cxnSp>
        <p:nvCxnSpPr>
          <p:cNvPr id="56" name="Straight Arrow Connector 55">
            <a:extLst>
              <a:ext uri="{FF2B5EF4-FFF2-40B4-BE49-F238E27FC236}">
                <a16:creationId xmlns:a16="http://schemas.microsoft.com/office/drawing/2014/main" id="{8E34E70C-307F-9C4E-8373-B0D847EAA672}"/>
              </a:ext>
            </a:extLst>
          </p:cNvPr>
          <p:cNvCxnSpPr>
            <a:cxnSpLocks/>
          </p:cNvCxnSpPr>
          <p:nvPr/>
        </p:nvCxnSpPr>
        <p:spPr>
          <a:xfrm flipH="1">
            <a:off x="6006172" y="3802503"/>
            <a:ext cx="1050965" cy="4306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0E9DF764-901A-5645-BA28-E18B5BBA9DCE}"/>
              </a:ext>
            </a:extLst>
          </p:cNvPr>
          <p:cNvSpPr/>
          <p:nvPr/>
        </p:nvSpPr>
        <p:spPr>
          <a:xfrm>
            <a:off x="4655127" y="4233140"/>
            <a:ext cx="427512" cy="62021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46" name="Rectangle 45">
            <a:extLst>
              <a:ext uri="{FF2B5EF4-FFF2-40B4-BE49-F238E27FC236}">
                <a16:creationId xmlns:a16="http://schemas.microsoft.com/office/drawing/2014/main" id="{CBB25D1A-B41C-F74C-8B96-91EBE16AF818}"/>
              </a:ext>
            </a:extLst>
          </p:cNvPr>
          <p:cNvSpPr/>
          <p:nvPr/>
        </p:nvSpPr>
        <p:spPr>
          <a:xfrm>
            <a:off x="7037800" y="4138013"/>
            <a:ext cx="89697" cy="2753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49" name="Rectangle 48">
            <a:extLst>
              <a:ext uri="{FF2B5EF4-FFF2-40B4-BE49-F238E27FC236}">
                <a16:creationId xmlns:a16="http://schemas.microsoft.com/office/drawing/2014/main" id="{C181AE10-6558-C34C-B8D8-76A242B0098C}"/>
              </a:ext>
            </a:extLst>
          </p:cNvPr>
          <p:cNvSpPr/>
          <p:nvPr/>
        </p:nvSpPr>
        <p:spPr>
          <a:xfrm>
            <a:off x="6931255" y="4232801"/>
            <a:ext cx="161406" cy="41720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51" name="Rectangle 50">
            <a:extLst>
              <a:ext uri="{FF2B5EF4-FFF2-40B4-BE49-F238E27FC236}">
                <a16:creationId xmlns:a16="http://schemas.microsoft.com/office/drawing/2014/main" id="{8460283C-E07A-4C42-9837-D5B47F3E0D2B}"/>
              </a:ext>
            </a:extLst>
          </p:cNvPr>
          <p:cNvSpPr/>
          <p:nvPr/>
        </p:nvSpPr>
        <p:spPr>
          <a:xfrm>
            <a:off x="6694297" y="4272017"/>
            <a:ext cx="113595" cy="41720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1803288183"/>
      </p:ext>
    </p:extLst>
  </p:cSld>
  <p:clrMapOvr>
    <a:masterClrMapping/>
  </p:clrMapOvr>
  <p:transition spd="med" advTm="0">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FAEEE-E890-C343-8262-154F7FE4BBE4}"/>
              </a:ext>
            </a:extLst>
          </p:cNvPr>
          <p:cNvSpPr>
            <a:spLocks noGrp="1"/>
          </p:cNvSpPr>
          <p:nvPr>
            <p:ph type="title"/>
          </p:nvPr>
        </p:nvSpPr>
        <p:spPr>
          <a:xfrm>
            <a:off x="317499" y="160337"/>
            <a:ext cx="7277101" cy="1143000"/>
          </a:xfrm>
        </p:spPr>
        <p:txBody>
          <a:bodyPr/>
          <a:lstStyle/>
          <a:p>
            <a:r>
              <a:rPr lang="ru-RU" dirty="0" err="1"/>
              <a:t>Клональная</a:t>
            </a:r>
            <a:r>
              <a:rPr lang="ru-RU" dirty="0"/>
              <a:t> интерференция</a:t>
            </a:r>
            <a:endParaRPr lang="en-FR" dirty="0"/>
          </a:p>
        </p:txBody>
      </p:sp>
      <p:pic>
        <p:nvPicPr>
          <p:cNvPr id="5" name="Picture 4">
            <a:extLst>
              <a:ext uri="{FF2B5EF4-FFF2-40B4-BE49-F238E27FC236}">
                <a16:creationId xmlns:a16="http://schemas.microsoft.com/office/drawing/2014/main" id="{297F6808-FA27-D94A-B871-2A31C64A0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611" y="2265269"/>
            <a:ext cx="4500307" cy="3645013"/>
          </a:xfrm>
          <a:prstGeom prst="rect">
            <a:avLst/>
          </a:prstGeom>
        </p:spPr>
      </p:pic>
      <p:sp>
        <p:nvSpPr>
          <p:cNvPr id="6" name="Rectangle 5">
            <a:extLst>
              <a:ext uri="{FF2B5EF4-FFF2-40B4-BE49-F238E27FC236}">
                <a16:creationId xmlns:a16="http://schemas.microsoft.com/office/drawing/2014/main" id="{FC92F819-45FA-6845-8354-CE665D164BF6}"/>
              </a:ext>
            </a:extLst>
          </p:cNvPr>
          <p:cNvSpPr/>
          <p:nvPr/>
        </p:nvSpPr>
        <p:spPr>
          <a:xfrm rot="1639068">
            <a:off x="2341052" y="2178987"/>
            <a:ext cx="4835620" cy="200688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3" name="Content Placeholder 2">
            <a:extLst>
              <a:ext uri="{FF2B5EF4-FFF2-40B4-BE49-F238E27FC236}">
                <a16:creationId xmlns:a16="http://schemas.microsoft.com/office/drawing/2014/main" id="{E8E015A3-2061-154E-9B14-DFC0E8A4EF76}"/>
              </a:ext>
            </a:extLst>
          </p:cNvPr>
          <p:cNvSpPr>
            <a:spLocks noGrp="1"/>
          </p:cNvSpPr>
          <p:nvPr>
            <p:ph idx="1"/>
          </p:nvPr>
        </p:nvSpPr>
        <p:spPr>
          <a:xfrm>
            <a:off x="495299" y="1739900"/>
            <a:ext cx="6508377" cy="3916363"/>
          </a:xfrm>
        </p:spPr>
        <p:txBody>
          <a:bodyPr>
            <a:normAutofit/>
          </a:bodyPr>
          <a:lstStyle/>
          <a:p>
            <a:r>
              <a:rPr lang="ru-RU" sz="1800" dirty="0"/>
              <a:t>Режим дрейфа-отбора: 1/</a:t>
            </a:r>
            <a:r>
              <a:rPr lang="en-US" sz="1800" dirty="0"/>
              <a:t>s &lt;&lt;</a:t>
            </a:r>
            <a:r>
              <a:rPr lang="ru-RU" sz="1800" dirty="0"/>
              <a:t> </a:t>
            </a:r>
            <a:r>
              <a:rPr lang="en-US" sz="1800" dirty="0"/>
              <a:t>N </a:t>
            </a:r>
            <a:r>
              <a:rPr lang="ru-RU" sz="1800" dirty="0"/>
              <a:t>&lt;&lt;</a:t>
            </a:r>
            <a:r>
              <a:rPr lang="en-US" sz="1800" dirty="0"/>
              <a:t> 1/</a:t>
            </a:r>
            <a:r>
              <a:rPr lang="en-US" sz="1800" dirty="0">
                <a:latin typeface="Symbol" pitchFamily="2" charset="2"/>
              </a:rPr>
              <a:t>m</a:t>
            </a:r>
            <a:endParaRPr lang="ru-RU" sz="1800" dirty="0">
              <a:latin typeface="Symbol" pitchFamily="2" charset="2"/>
            </a:endParaRPr>
          </a:p>
          <a:p>
            <a:r>
              <a:rPr lang="ru-RU" sz="1800" dirty="0"/>
              <a:t>Новые клоны конкурируют за ограниченный </a:t>
            </a:r>
            <a:r>
              <a:rPr lang="ru-RU" sz="1800" dirty="0" err="1"/>
              <a:t>обьем</a:t>
            </a:r>
            <a:r>
              <a:rPr lang="en-US" sz="1800" dirty="0"/>
              <a:t>.</a:t>
            </a:r>
            <a:r>
              <a:rPr lang="ru-RU" sz="1800" dirty="0"/>
              <a:t> </a:t>
            </a:r>
            <a:r>
              <a:rPr lang="en-US" sz="1800" dirty="0"/>
              <a:t>K</a:t>
            </a:r>
            <a:r>
              <a:rPr lang="ru-RU" sz="1800" dirty="0"/>
              <a:t>лон с большим </a:t>
            </a:r>
            <a:r>
              <a:rPr lang="ru-RU" sz="1800" dirty="0" err="1"/>
              <a:t>s</a:t>
            </a:r>
            <a:r>
              <a:rPr lang="ru-RU" sz="1800" dirty="0"/>
              <a:t>, </a:t>
            </a:r>
            <a:r>
              <a:rPr lang="en-US" sz="1800" dirty="0"/>
              <a:t>s</a:t>
            </a:r>
            <a:r>
              <a:rPr lang="ru-RU" sz="1800" baseline="-25000" dirty="0"/>
              <a:t>1</a:t>
            </a:r>
            <a:r>
              <a:rPr lang="ru-RU" sz="1800" dirty="0"/>
              <a:t> &gt; </a:t>
            </a:r>
            <a:r>
              <a:rPr lang="en-US" sz="1800" dirty="0"/>
              <a:t>s</a:t>
            </a:r>
            <a:r>
              <a:rPr lang="ru-RU" sz="1800" baseline="-25000" dirty="0"/>
              <a:t>2</a:t>
            </a:r>
            <a:r>
              <a:rPr lang="ru-RU" sz="1800" dirty="0"/>
              <a:t>,</a:t>
            </a:r>
            <a:r>
              <a:rPr lang="en-US" sz="1800" dirty="0"/>
              <a:t>  </a:t>
            </a:r>
            <a:r>
              <a:rPr lang="ru-RU" sz="1800" dirty="0"/>
              <a:t>побеждает</a:t>
            </a:r>
            <a:r>
              <a:rPr lang="en-US" sz="1800" dirty="0"/>
              <a:t>!</a:t>
            </a:r>
            <a:endParaRPr lang="en-FR" sz="1800" dirty="0"/>
          </a:p>
        </p:txBody>
      </p:sp>
    </p:spTree>
    <p:extLst>
      <p:ext uri="{BB962C8B-B14F-4D97-AF65-F5344CB8AC3E}">
        <p14:creationId xmlns:p14="http://schemas.microsoft.com/office/powerpoint/2010/main" val="536497481"/>
      </p:ext>
    </p:extLst>
  </p:cSld>
  <p:clrMapOvr>
    <a:masterClrMapping/>
  </p:clrMapOvr>
  <p:transition spd="med" advTm="0">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FAEEE-E890-C343-8262-154F7FE4BBE4}"/>
              </a:ext>
            </a:extLst>
          </p:cNvPr>
          <p:cNvSpPr>
            <a:spLocks noGrp="1"/>
          </p:cNvSpPr>
          <p:nvPr>
            <p:ph type="title"/>
          </p:nvPr>
        </p:nvSpPr>
        <p:spPr>
          <a:xfrm>
            <a:off x="317499" y="160337"/>
            <a:ext cx="7277101" cy="1143000"/>
          </a:xfrm>
        </p:spPr>
        <p:txBody>
          <a:bodyPr/>
          <a:lstStyle/>
          <a:p>
            <a:r>
              <a:rPr lang="ru-RU" dirty="0"/>
              <a:t>Рекомбинация</a:t>
            </a:r>
            <a:endParaRPr lang="en-FR" dirty="0"/>
          </a:p>
        </p:txBody>
      </p:sp>
      <p:cxnSp>
        <p:nvCxnSpPr>
          <p:cNvPr id="6" name="Straight Connector 5">
            <a:extLst>
              <a:ext uri="{FF2B5EF4-FFF2-40B4-BE49-F238E27FC236}">
                <a16:creationId xmlns:a16="http://schemas.microsoft.com/office/drawing/2014/main" id="{16913A21-3228-1B49-A734-8DB94A88FB98}"/>
              </a:ext>
            </a:extLst>
          </p:cNvPr>
          <p:cNvCxnSpPr/>
          <p:nvPr/>
        </p:nvCxnSpPr>
        <p:spPr>
          <a:xfrm>
            <a:off x="991591" y="2897228"/>
            <a:ext cx="2017527"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1ABF61A9-9846-F74A-9EAF-02CB86DA1EC2}"/>
              </a:ext>
            </a:extLst>
          </p:cNvPr>
          <p:cNvSpPr/>
          <p:nvPr/>
        </p:nvSpPr>
        <p:spPr>
          <a:xfrm>
            <a:off x="2380126" y="2840872"/>
            <a:ext cx="115028" cy="11271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8" name="TextBox 7">
            <a:extLst>
              <a:ext uri="{FF2B5EF4-FFF2-40B4-BE49-F238E27FC236}">
                <a16:creationId xmlns:a16="http://schemas.microsoft.com/office/drawing/2014/main" id="{39F462A1-4DBE-0F49-A3EF-125E4E6DB988}"/>
              </a:ext>
            </a:extLst>
          </p:cNvPr>
          <p:cNvSpPr txBox="1"/>
          <p:nvPr/>
        </p:nvSpPr>
        <p:spPr>
          <a:xfrm>
            <a:off x="1286023" y="2479908"/>
            <a:ext cx="393056" cy="338554"/>
          </a:xfrm>
          <a:prstGeom prst="rect">
            <a:avLst/>
          </a:prstGeom>
          <a:noFill/>
        </p:spPr>
        <p:txBody>
          <a:bodyPr wrap="none" rtlCol="0">
            <a:spAutoFit/>
          </a:bodyPr>
          <a:lstStyle/>
          <a:p>
            <a:r>
              <a:rPr lang="en-FR" sz="1600" dirty="0"/>
              <a:t>A </a:t>
            </a:r>
          </a:p>
        </p:txBody>
      </p:sp>
      <p:sp>
        <p:nvSpPr>
          <p:cNvPr id="9" name="TextBox 8">
            <a:extLst>
              <a:ext uri="{FF2B5EF4-FFF2-40B4-BE49-F238E27FC236}">
                <a16:creationId xmlns:a16="http://schemas.microsoft.com/office/drawing/2014/main" id="{75B9567D-4955-D844-A1DE-0667BCD77191}"/>
              </a:ext>
            </a:extLst>
          </p:cNvPr>
          <p:cNvSpPr txBox="1"/>
          <p:nvPr/>
        </p:nvSpPr>
        <p:spPr>
          <a:xfrm>
            <a:off x="2280632" y="2485244"/>
            <a:ext cx="380232" cy="338554"/>
          </a:xfrm>
          <a:prstGeom prst="rect">
            <a:avLst/>
          </a:prstGeom>
          <a:noFill/>
        </p:spPr>
        <p:txBody>
          <a:bodyPr wrap="none" rtlCol="0">
            <a:spAutoFit/>
          </a:bodyPr>
          <a:lstStyle/>
          <a:p>
            <a:r>
              <a:rPr lang="en-FR" sz="1600" dirty="0"/>
              <a:t>b </a:t>
            </a:r>
          </a:p>
        </p:txBody>
      </p:sp>
      <p:grpSp>
        <p:nvGrpSpPr>
          <p:cNvPr id="10" name="Group 9">
            <a:extLst>
              <a:ext uri="{FF2B5EF4-FFF2-40B4-BE49-F238E27FC236}">
                <a16:creationId xmlns:a16="http://schemas.microsoft.com/office/drawing/2014/main" id="{9FEC85EF-64A9-3440-8250-821051BCCE17}"/>
              </a:ext>
            </a:extLst>
          </p:cNvPr>
          <p:cNvGrpSpPr/>
          <p:nvPr/>
        </p:nvGrpSpPr>
        <p:grpSpPr>
          <a:xfrm>
            <a:off x="991590" y="3264870"/>
            <a:ext cx="2017527" cy="112785"/>
            <a:chOff x="5676006" y="3389729"/>
            <a:chExt cx="2586789" cy="147578"/>
          </a:xfrm>
        </p:grpSpPr>
        <p:sp>
          <p:nvSpPr>
            <p:cNvPr id="11" name="Oval 10">
              <a:extLst>
                <a:ext uri="{FF2B5EF4-FFF2-40B4-BE49-F238E27FC236}">
                  <a16:creationId xmlns:a16="http://schemas.microsoft.com/office/drawing/2014/main" id="{6764B089-7CBD-5144-969E-1AC887DBA122}"/>
                </a:ext>
              </a:extLst>
            </p:cNvPr>
            <p:cNvSpPr/>
            <p:nvPr/>
          </p:nvSpPr>
          <p:spPr>
            <a:xfrm>
              <a:off x="7467646" y="3389823"/>
              <a:ext cx="147484" cy="1474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cxnSp>
          <p:nvCxnSpPr>
            <p:cNvPr id="12" name="Straight Connector 11">
              <a:extLst>
                <a:ext uri="{FF2B5EF4-FFF2-40B4-BE49-F238E27FC236}">
                  <a16:creationId xmlns:a16="http://schemas.microsoft.com/office/drawing/2014/main" id="{4303A5AF-90AC-1F49-B08B-96593EA5B4D9}"/>
                </a:ext>
              </a:extLst>
            </p:cNvPr>
            <p:cNvCxnSpPr/>
            <p:nvPr/>
          </p:nvCxnSpPr>
          <p:spPr>
            <a:xfrm>
              <a:off x="5676006" y="3463471"/>
              <a:ext cx="2586789"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5956E7E9-BBAF-C042-8EFF-116D591F79F0}"/>
                </a:ext>
              </a:extLst>
            </p:cNvPr>
            <p:cNvSpPr/>
            <p:nvPr/>
          </p:nvSpPr>
          <p:spPr>
            <a:xfrm>
              <a:off x="6173629" y="3389729"/>
              <a:ext cx="147484" cy="14748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grpSp>
      <p:sp>
        <p:nvSpPr>
          <p:cNvPr id="14" name="TextBox 13">
            <a:extLst>
              <a:ext uri="{FF2B5EF4-FFF2-40B4-BE49-F238E27FC236}">
                <a16:creationId xmlns:a16="http://schemas.microsoft.com/office/drawing/2014/main" id="{37E8FE00-BFF6-9442-96B7-E13AE9B29671}"/>
              </a:ext>
            </a:extLst>
          </p:cNvPr>
          <p:cNvSpPr txBox="1"/>
          <p:nvPr/>
        </p:nvSpPr>
        <p:spPr>
          <a:xfrm>
            <a:off x="1294322" y="2884789"/>
            <a:ext cx="380232" cy="338554"/>
          </a:xfrm>
          <a:prstGeom prst="rect">
            <a:avLst/>
          </a:prstGeom>
          <a:noFill/>
        </p:spPr>
        <p:txBody>
          <a:bodyPr wrap="none" rtlCol="0">
            <a:spAutoFit/>
          </a:bodyPr>
          <a:lstStyle/>
          <a:p>
            <a:r>
              <a:rPr lang="en-FR" sz="1600" dirty="0"/>
              <a:t>a </a:t>
            </a:r>
          </a:p>
        </p:txBody>
      </p:sp>
      <p:sp>
        <p:nvSpPr>
          <p:cNvPr id="15" name="TextBox 14">
            <a:extLst>
              <a:ext uri="{FF2B5EF4-FFF2-40B4-BE49-F238E27FC236}">
                <a16:creationId xmlns:a16="http://schemas.microsoft.com/office/drawing/2014/main" id="{8D6A72DA-D54F-EB46-AA38-06E8B4D655C3}"/>
              </a:ext>
            </a:extLst>
          </p:cNvPr>
          <p:cNvSpPr txBox="1"/>
          <p:nvPr/>
        </p:nvSpPr>
        <p:spPr>
          <a:xfrm>
            <a:off x="2294305" y="2891558"/>
            <a:ext cx="359394" cy="338554"/>
          </a:xfrm>
          <a:prstGeom prst="rect">
            <a:avLst/>
          </a:prstGeom>
          <a:noFill/>
        </p:spPr>
        <p:txBody>
          <a:bodyPr wrap="none" rtlCol="0">
            <a:spAutoFit/>
          </a:bodyPr>
          <a:lstStyle/>
          <a:p>
            <a:r>
              <a:rPr lang="en-FR" sz="1600" dirty="0"/>
              <a:t>B </a:t>
            </a:r>
          </a:p>
        </p:txBody>
      </p:sp>
      <p:sp>
        <p:nvSpPr>
          <p:cNvPr id="16" name="Oval 15">
            <a:extLst>
              <a:ext uri="{FF2B5EF4-FFF2-40B4-BE49-F238E27FC236}">
                <a16:creationId xmlns:a16="http://schemas.microsoft.com/office/drawing/2014/main" id="{B8E240AA-0257-EB41-BC4E-B4D934E0CA3D}"/>
              </a:ext>
            </a:extLst>
          </p:cNvPr>
          <p:cNvSpPr/>
          <p:nvPr/>
        </p:nvSpPr>
        <p:spPr>
          <a:xfrm>
            <a:off x="1379703" y="2839900"/>
            <a:ext cx="115028" cy="11271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cxnSp>
        <p:nvCxnSpPr>
          <p:cNvPr id="17" name="Elbow Connector 16">
            <a:extLst>
              <a:ext uri="{FF2B5EF4-FFF2-40B4-BE49-F238E27FC236}">
                <a16:creationId xmlns:a16="http://schemas.microsoft.com/office/drawing/2014/main" id="{9BBFAE03-AADA-B64B-A839-9F272721A844}"/>
              </a:ext>
            </a:extLst>
          </p:cNvPr>
          <p:cNvCxnSpPr>
            <a:cxnSpLocks/>
          </p:cNvCxnSpPr>
          <p:nvPr/>
        </p:nvCxnSpPr>
        <p:spPr>
          <a:xfrm>
            <a:off x="1016546" y="2510216"/>
            <a:ext cx="1992571" cy="1179827"/>
          </a:xfrm>
          <a:prstGeom prst="bentConnector3">
            <a:avLst/>
          </a:prstGeom>
          <a:ln>
            <a:solidFill>
              <a:srgbClr val="43FF54"/>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F189C7B7-55E0-C344-A19D-2D466B96C065}"/>
              </a:ext>
            </a:extLst>
          </p:cNvPr>
          <p:cNvCxnSpPr/>
          <p:nvPr/>
        </p:nvCxnSpPr>
        <p:spPr>
          <a:xfrm>
            <a:off x="4410622" y="2367818"/>
            <a:ext cx="2017527" cy="0"/>
          </a:xfrm>
          <a:prstGeom prst="line">
            <a:avLst/>
          </a:prstGeom>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289B1919-0683-BB46-8B74-9302D127FA2D}"/>
              </a:ext>
            </a:extLst>
          </p:cNvPr>
          <p:cNvSpPr/>
          <p:nvPr/>
        </p:nvSpPr>
        <p:spPr>
          <a:xfrm>
            <a:off x="4807562" y="2311462"/>
            <a:ext cx="115028" cy="11271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21" name="Oval 20">
            <a:extLst>
              <a:ext uri="{FF2B5EF4-FFF2-40B4-BE49-F238E27FC236}">
                <a16:creationId xmlns:a16="http://schemas.microsoft.com/office/drawing/2014/main" id="{5456D3AA-55B9-6742-9F1A-2BDA1443F27F}"/>
              </a:ext>
            </a:extLst>
          </p:cNvPr>
          <p:cNvSpPr/>
          <p:nvPr/>
        </p:nvSpPr>
        <p:spPr>
          <a:xfrm>
            <a:off x="5799158" y="2311462"/>
            <a:ext cx="115028" cy="11271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22" name="TextBox 21">
            <a:extLst>
              <a:ext uri="{FF2B5EF4-FFF2-40B4-BE49-F238E27FC236}">
                <a16:creationId xmlns:a16="http://schemas.microsoft.com/office/drawing/2014/main" id="{99876FB6-92E4-F14C-9CFD-6AE97121FCF9}"/>
              </a:ext>
            </a:extLst>
          </p:cNvPr>
          <p:cNvSpPr txBox="1"/>
          <p:nvPr/>
        </p:nvSpPr>
        <p:spPr>
          <a:xfrm>
            <a:off x="4699112" y="1962082"/>
            <a:ext cx="393056" cy="338554"/>
          </a:xfrm>
          <a:prstGeom prst="rect">
            <a:avLst/>
          </a:prstGeom>
          <a:noFill/>
        </p:spPr>
        <p:txBody>
          <a:bodyPr wrap="none" rtlCol="0">
            <a:spAutoFit/>
          </a:bodyPr>
          <a:lstStyle/>
          <a:p>
            <a:r>
              <a:rPr lang="en-FR" sz="1600" dirty="0"/>
              <a:t>A </a:t>
            </a:r>
          </a:p>
        </p:txBody>
      </p:sp>
      <p:sp>
        <p:nvSpPr>
          <p:cNvPr id="23" name="TextBox 22">
            <a:extLst>
              <a:ext uri="{FF2B5EF4-FFF2-40B4-BE49-F238E27FC236}">
                <a16:creationId xmlns:a16="http://schemas.microsoft.com/office/drawing/2014/main" id="{9B6367EE-48BF-0446-A170-650128C7415F}"/>
              </a:ext>
            </a:extLst>
          </p:cNvPr>
          <p:cNvSpPr txBox="1"/>
          <p:nvPr/>
        </p:nvSpPr>
        <p:spPr>
          <a:xfrm>
            <a:off x="5714942" y="1962082"/>
            <a:ext cx="359394" cy="338554"/>
          </a:xfrm>
          <a:prstGeom prst="rect">
            <a:avLst/>
          </a:prstGeom>
          <a:noFill/>
        </p:spPr>
        <p:txBody>
          <a:bodyPr wrap="none" rtlCol="0">
            <a:spAutoFit/>
          </a:bodyPr>
          <a:lstStyle/>
          <a:p>
            <a:r>
              <a:rPr lang="en-FR" sz="1600" dirty="0"/>
              <a:t>B </a:t>
            </a:r>
          </a:p>
        </p:txBody>
      </p:sp>
      <p:grpSp>
        <p:nvGrpSpPr>
          <p:cNvPr id="27" name="Group 26">
            <a:extLst>
              <a:ext uri="{FF2B5EF4-FFF2-40B4-BE49-F238E27FC236}">
                <a16:creationId xmlns:a16="http://schemas.microsoft.com/office/drawing/2014/main" id="{D75FC7AC-B061-C541-9FA0-4D8D1E15C7CE}"/>
              </a:ext>
            </a:extLst>
          </p:cNvPr>
          <p:cNvGrpSpPr/>
          <p:nvPr/>
        </p:nvGrpSpPr>
        <p:grpSpPr>
          <a:xfrm>
            <a:off x="4410622" y="3431597"/>
            <a:ext cx="2017527" cy="123298"/>
            <a:chOff x="4700647" y="2941578"/>
            <a:chExt cx="2586789" cy="161334"/>
          </a:xfrm>
        </p:grpSpPr>
        <p:cxnSp>
          <p:nvCxnSpPr>
            <p:cNvPr id="28" name="Straight Connector 27">
              <a:extLst>
                <a:ext uri="{FF2B5EF4-FFF2-40B4-BE49-F238E27FC236}">
                  <a16:creationId xmlns:a16="http://schemas.microsoft.com/office/drawing/2014/main" id="{71BF046D-F98A-3E40-B565-124B41E0A631}"/>
                </a:ext>
              </a:extLst>
            </p:cNvPr>
            <p:cNvCxnSpPr/>
            <p:nvPr/>
          </p:nvCxnSpPr>
          <p:spPr>
            <a:xfrm>
              <a:off x="4700647" y="3015320"/>
              <a:ext cx="2586789"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6CAF493F-FC3D-6549-A33F-F7276A8AACA8}"/>
                </a:ext>
              </a:extLst>
            </p:cNvPr>
            <p:cNvSpPr/>
            <p:nvPr/>
          </p:nvSpPr>
          <p:spPr>
            <a:xfrm>
              <a:off x="6480970" y="2941578"/>
              <a:ext cx="147484" cy="14748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30" name="Oval 29">
              <a:extLst>
                <a:ext uri="{FF2B5EF4-FFF2-40B4-BE49-F238E27FC236}">
                  <a16:creationId xmlns:a16="http://schemas.microsoft.com/office/drawing/2014/main" id="{C546A1A9-E7EE-4344-B610-B491F221F95A}"/>
                </a:ext>
              </a:extLst>
            </p:cNvPr>
            <p:cNvSpPr/>
            <p:nvPr/>
          </p:nvSpPr>
          <p:spPr>
            <a:xfrm>
              <a:off x="5220200" y="2955428"/>
              <a:ext cx="147484" cy="14748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grpSp>
      <p:sp>
        <p:nvSpPr>
          <p:cNvPr id="33" name="TextBox 32">
            <a:extLst>
              <a:ext uri="{FF2B5EF4-FFF2-40B4-BE49-F238E27FC236}">
                <a16:creationId xmlns:a16="http://schemas.microsoft.com/office/drawing/2014/main" id="{25320C75-BD73-5B49-90B0-8911EF2BC5A3}"/>
              </a:ext>
            </a:extLst>
          </p:cNvPr>
          <p:cNvSpPr txBox="1"/>
          <p:nvPr/>
        </p:nvSpPr>
        <p:spPr>
          <a:xfrm>
            <a:off x="4696755" y="3090323"/>
            <a:ext cx="380232" cy="338554"/>
          </a:xfrm>
          <a:prstGeom prst="rect">
            <a:avLst/>
          </a:prstGeom>
          <a:noFill/>
        </p:spPr>
        <p:txBody>
          <a:bodyPr wrap="none" rtlCol="0">
            <a:spAutoFit/>
          </a:bodyPr>
          <a:lstStyle/>
          <a:p>
            <a:r>
              <a:rPr lang="en-FR" sz="1600" dirty="0"/>
              <a:t>a </a:t>
            </a:r>
          </a:p>
        </p:txBody>
      </p:sp>
      <p:sp>
        <p:nvSpPr>
          <p:cNvPr id="34" name="TextBox 33">
            <a:extLst>
              <a:ext uri="{FF2B5EF4-FFF2-40B4-BE49-F238E27FC236}">
                <a16:creationId xmlns:a16="http://schemas.microsoft.com/office/drawing/2014/main" id="{223018C9-9041-284C-9532-E23B9EED3BAE}"/>
              </a:ext>
            </a:extLst>
          </p:cNvPr>
          <p:cNvSpPr txBox="1"/>
          <p:nvPr/>
        </p:nvSpPr>
        <p:spPr>
          <a:xfrm>
            <a:off x="5691365" y="3095660"/>
            <a:ext cx="380232" cy="338554"/>
          </a:xfrm>
          <a:prstGeom prst="rect">
            <a:avLst/>
          </a:prstGeom>
          <a:noFill/>
        </p:spPr>
        <p:txBody>
          <a:bodyPr wrap="none" rtlCol="0">
            <a:spAutoFit/>
          </a:bodyPr>
          <a:lstStyle/>
          <a:p>
            <a:r>
              <a:rPr lang="en-FR" sz="1600" dirty="0"/>
              <a:t>b </a:t>
            </a:r>
          </a:p>
        </p:txBody>
      </p:sp>
      <p:cxnSp>
        <p:nvCxnSpPr>
          <p:cNvPr id="42" name="Straight Arrow Connector 41">
            <a:extLst>
              <a:ext uri="{FF2B5EF4-FFF2-40B4-BE49-F238E27FC236}">
                <a16:creationId xmlns:a16="http://schemas.microsoft.com/office/drawing/2014/main" id="{F7E34CCE-ED85-8640-A9D6-C36BAC8E15B0}"/>
              </a:ext>
            </a:extLst>
          </p:cNvPr>
          <p:cNvCxnSpPr/>
          <p:nvPr/>
        </p:nvCxnSpPr>
        <p:spPr>
          <a:xfrm flipV="1">
            <a:off x="3239494" y="2434133"/>
            <a:ext cx="888881" cy="405766"/>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6AF10890-685B-FD43-8DD3-DD74E697C42C}"/>
              </a:ext>
            </a:extLst>
          </p:cNvPr>
          <p:cNvCxnSpPr>
            <a:cxnSpLocks/>
          </p:cNvCxnSpPr>
          <p:nvPr/>
        </p:nvCxnSpPr>
        <p:spPr>
          <a:xfrm>
            <a:off x="3239494" y="3185358"/>
            <a:ext cx="983051" cy="256824"/>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F80FC5D8-CB1C-054E-A9DD-FE6E97B56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5485" y="3908475"/>
            <a:ext cx="3387034" cy="2851204"/>
          </a:xfrm>
          <a:prstGeom prst="rect">
            <a:avLst/>
          </a:prstGeom>
        </p:spPr>
      </p:pic>
      <p:sp>
        <p:nvSpPr>
          <p:cNvPr id="48" name="TextBox 47">
            <a:extLst>
              <a:ext uri="{FF2B5EF4-FFF2-40B4-BE49-F238E27FC236}">
                <a16:creationId xmlns:a16="http://schemas.microsoft.com/office/drawing/2014/main" id="{95C789DD-6694-2D42-954A-665B1711B7ED}"/>
              </a:ext>
            </a:extLst>
          </p:cNvPr>
          <p:cNvSpPr txBox="1"/>
          <p:nvPr/>
        </p:nvSpPr>
        <p:spPr>
          <a:xfrm>
            <a:off x="3784598" y="5010280"/>
            <a:ext cx="2222083" cy="369332"/>
          </a:xfrm>
          <a:prstGeom prst="rect">
            <a:avLst/>
          </a:prstGeom>
          <a:noFill/>
        </p:spPr>
        <p:txBody>
          <a:bodyPr wrap="none" rtlCol="0">
            <a:spAutoFit/>
          </a:bodyPr>
          <a:lstStyle/>
          <a:p>
            <a:r>
              <a:rPr lang="en-FR" dirty="0"/>
              <a:t>T. H. Morgan, 1916</a:t>
            </a:r>
          </a:p>
        </p:txBody>
      </p:sp>
    </p:spTree>
    <p:extLst>
      <p:ext uri="{BB962C8B-B14F-4D97-AF65-F5344CB8AC3E}">
        <p14:creationId xmlns:p14="http://schemas.microsoft.com/office/powerpoint/2010/main" val="4020879606"/>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dissolve">
                                      <p:cBhvr>
                                        <p:cTn id="1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FAEEE-E890-C343-8262-154F7FE4BBE4}"/>
              </a:ext>
            </a:extLst>
          </p:cNvPr>
          <p:cNvSpPr>
            <a:spLocks noGrp="1"/>
          </p:cNvSpPr>
          <p:nvPr>
            <p:ph type="title"/>
          </p:nvPr>
        </p:nvSpPr>
        <p:spPr>
          <a:xfrm>
            <a:off x="317499" y="160337"/>
            <a:ext cx="7277101" cy="1143000"/>
          </a:xfrm>
        </p:spPr>
        <p:txBody>
          <a:bodyPr/>
          <a:lstStyle/>
          <a:p>
            <a:r>
              <a:rPr lang="en-US" dirty="0"/>
              <a:t>To </a:t>
            </a:r>
            <a:r>
              <a:rPr lang="ru-RU" dirty="0"/>
              <a:t>же с рекомбинацией</a:t>
            </a:r>
            <a:endParaRPr lang="en-FR" dirty="0"/>
          </a:p>
        </p:txBody>
      </p:sp>
      <p:pic>
        <p:nvPicPr>
          <p:cNvPr id="5" name="Picture 4">
            <a:extLst>
              <a:ext uri="{FF2B5EF4-FFF2-40B4-BE49-F238E27FC236}">
                <a16:creationId xmlns:a16="http://schemas.microsoft.com/office/drawing/2014/main" id="{297F6808-FA27-D94A-B871-2A31C64A0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611" y="2882786"/>
            <a:ext cx="4500307" cy="3645013"/>
          </a:xfrm>
          <a:prstGeom prst="rect">
            <a:avLst/>
          </a:prstGeom>
        </p:spPr>
      </p:pic>
    </p:spTree>
    <p:extLst>
      <p:ext uri="{BB962C8B-B14F-4D97-AF65-F5344CB8AC3E}">
        <p14:creationId xmlns:p14="http://schemas.microsoft.com/office/powerpoint/2010/main" val="2425256476"/>
      </p:ext>
    </p:extLst>
  </p:cSld>
  <p:clrMapOvr>
    <a:masterClrMapping/>
  </p:clrMapOvr>
  <p:transition spd="med" advTm="0">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DB81-8BFF-6247-B2CD-7182B58DC7E1}"/>
              </a:ext>
            </a:extLst>
          </p:cNvPr>
          <p:cNvSpPr>
            <a:spLocks noGrp="1"/>
          </p:cNvSpPr>
          <p:nvPr>
            <p:ph type="title"/>
          </p:nvPr>
        </p:nvSpPr>
        <p:spPr>
          <a:xfrm>
            <a:off x="457199" y="570016"/>
            <a:ext cx="6508377" cy="1143000"/>
          </a:xfrm>
        </p:spPr>
        <p:txBody>
          <a:bodyPr/>
          <a:lstStyle/>
          <a:p>
            <a:r>
              <a:rPr lang="ru-RU" sz="2800" dirty="0"/>
              <a:t>Средняя скорость эволюции при </a:t>
            </a:r>
            <a:r>
              <a:rPr lang="ru-RU" sz="2800" dirty="0" err="1"/>
              <a:t>клональной</a:t>
            </a:r>
            <a:r>
              <a:rPr lang="ru-RU" sz="2800" dirty="0"/>
              <a:t> интерференции (КИ)</a:t>
            </a:r>
            <a:endParaRPr lang="en-FR" sz="2800" dirty="0"/>
          </a:p>
        </p:txBody>
      </p:sp>
      <p:sp>
        <p:nvSpPr>
          <p:cNvPr id="3" name="Content Placeholder 2">
            <a:extLst>
              <a:ext uri="{FF2B5EF4-FFF2-40B4-BE49-F238E27FC236}">
                <a16:creationId xmlns:a16="http://schemas.microsoft.com/office/drawing/2014/main" id="{6F675762-B5C4-304C-9FEF-F082D8D70953}"/>
              </a:ext>
            </a:extLst>
          </p:cNvPr>
          <p:cNvSpPr>
            <a:spLocks noGrp="1"/>
          </p:cNvSpPr>
          <p:nvPr>
            <p:ph idx="1"/>
          </p:nvPr>
        </p:nvSpPr>
        <p:spPr/>
        <p:txBody>
          <a:bodyPr/>
          <a:lstStyle/>
          <a:p>
            <a:r>
              <a:rPr lang="en-US" i="1" dirty="0"/>
              <a:t>L</a:t>
            </a:r>
            <a:r>
              <a:rPr lang="ru-RU" dirty="0"/>
              <a:t> &gt;&gt;1</a:t>
            </a:r>
            <a:r>
              <a:rPr lang="en-US" dirty="0"/>
              <a:t> </a:t>
            </a:r>
            <a:r>
              <a:rPr lang="ru-RU" dirty="0"/>
              <a:t>локусов</a:t>
            </a:r>
          </a:p>
          <a:p>
            <a:r>
              <a:rPr lang="ru-RU" dirty="0"/>
              <a:t>Полная частота выгодных мутаций на геном в единицу времени, </a:t>
            </a:r>
            <a:r>
              <a:rPr lang="en-US" i="1" dirty="0" err="1"/>
              <a:t>U</a:t>
            </a:r>
            <a:r>
              <a:rPr lang="en-US" baseline="-25000" dirty="0" err="1"/>
              <a:t>b</a:t>
            </a:r>
            <a:r>
              <a:rPr lang="en-US" baseline="-25000" dirty="0"/>
              <a:t> </a:t>
            </a:r>
            <a:r>
              <a:rPr lang="en-US" dirty="0"/>
              <a:t>= </a:t>
            </a:r>
            <a:r>
              <a:rPr lang="en-US" i="1" dirty="0">
                <a:latin typeface="Symbol" pitchFamily="2" charset="2"/>
              </a:rPr>
              <a:t>m</a:t>
            </a:r>
            <a:r>
              <a:rPr lang="ru-RU" i="1" dirty="0">
                <a:latin typeface="Symbol" pitchFamily="2" charset="2"/>
              </a:rPr>
              <a:t> </a:t>
            </a:r>
            <a:r>
              <a:rPr lang="en-US" i="1" dirty="0"/>
              <a:t>L</a:t>
            </a:r>
          </a:p>
          <a:p>
            <a:r>
              <a:rPr lang="ru-RU" dirty="0"/>
              <a:t>В отсутствие КИ, мутации аккумулируются со скоростью</a:t>
            </a:r>
            <a:r>
              <a:rPr lang="en-US" dirty="0"/>
              <a:t> </a:t>
            </a:r>
            <a:r>
              <a:rPr lang="en-US" i="1" dirty="0"/>
              <a:t>V</a:t>
            </a:r>
            <a:r>
              <a:rPr lang="en-US" dirty="0"/>
              <a:t>, </a:t>
            </a:r>
            <a:r>
              <a:rPr lang="ru-RU" dirty="0"/>
              <a:t>штук в единицу времени</a:t>
            </a:r>
            <a:endParaRPr lang="en-US" dirty="0"/>
          </a:p>
          <a:p>
            <a:r>
              <a:rPr lang="ru-RU" dirty="0"/>
              <a:t> </a:t>
            </a:r>
            <a:r>
              <a:rPr lang="en-US" i="1" dirty="0"/>
              <a:t>V</a:t>
            </a:r>
            <a:r>
              <a:rPr lang="en-US" dirty="0"/>
              <a:t> =  (</a:t>
            </a:r>
            <a:r>
              <a:rPr lang="en-US" i="1" dirty="0" err="1"/>
              <a:t>NU</a:t>
            </a:r>
            <a:r>
              <a:rPr lang="en-US" baseline="-25000" dirty="0" err="1"/>
              <a:t>b</a:t>
            </a:r>
            <a:r>
              <a:rPr lang="en-US" dirty="0"/>
              <a:t>)</a:t>
            </a:r>
            <a:r>
              <a:rPr lang="en-US" i="1" dirty="0"/>
              <a:t>G</a:t>
            </a:r>
            <a:r>
              <a:rPr lang="ru-RU" dirty="0"/>
              <a:t> </a:t>
            </a:r>
            <a:r>
              <a:rPr lang="en-US" dirty="0"/>
              <a:t>= 2</a:t>
            </a:r>
            <a:r>
              <a:rPr lang="en-US" i="1" dirty="0"/>
              <a:t>NsU</a:t>
            </a:r>
            <a:r>
              <a:rPr lang="en-US" baseline="-25000" dirty="0"/>
              <a:t>b</a:t>
            </a:r>
            <a:r>
              <a:rPr lang="ru-RU" baseline="-25000" dirty="0"/>
              <a:t> </a:t>
            </a:r>
          </a:p>
          <a:p>
            <a:r>
              <a:rPr lang="en-US" dirty="0"/>
              <a:t> </a:t>
            </a:r>
            <a:r>
              <a:rPr lang="ru-RU" dirty="0"/>
              <a:t>где </a:t>
            </a:r>
            <a:r>
              <a:rPr lang="en-US" i="1" dirty="0"/>
              <a:t>G</a:t>
            </a:r>
            <a:r>
              <a:rPr lang="en-US" dirty="0"/>
              <a:t> = 2</a:t>
            </a:r>
            <a:r>
              <a:rPr lang="en-US" i="1" dirty="0"/>
              <a:t>s</a:t>
            </a:r>
            <a:r>
              <a:rPr lang="ru-RU" dirty="0"/>
              <a:t> вероятность фиксации</a:t>
            </a:r>
            <a:r>
              <a:rPr lang="en-US" dirty="0"/>
              <a:t> </a:t>
            </a:r>
            <a:r>
              <a:rPr lang="ru-RU" dirty="0"/>
              <a:t>аллели</a:t>
            </a:r>
          </a:p>
          <a:p>
            <a:r>
              <a:rPr lang="ru-RU" dirty="0"/>
              <a:t>Из за КИ,</a:t>
            </a:r>
            <a:r>
              <a:rPr lang="ru-RU" i="1" dirty="0"/>
              <a:t> </a:t>
            </a:r>
            <a:r>
              <a:rPr lang="en-US" i="1" dirty="0"/>
              <a:t>V </a:t>
            </a:r>
            <a:r>
              <a:rPr lang="en-US" dirty="0"/>
              <a:t>&lt;&lt; </a:t>
            </a:r>
            <a:r>
              <a:rPr lang="en-US" i="1" dirty="0" err="1"/>
              <a:t>NsU</a:t>
            </a:r>
            <a:r>
              <a:rPr lang="en-US" baseline="-25000" dirty="0" err="1"/>
              <a:t>b</a:t>
            </a:r>
            <a:endParaRPr lang="en-US" dirty="0"/>
          </a:p>
          <a:p>
            <a:endParaRPr lang="en-FR" dirty="0"/>
          </a:p>
        </p:txBody>
      </p:sp>
    </p:spTree>
    <p:extLst>
      <p:ext uri="{BB962C8B-B14F-4D97-AF65-F5344CB8AC3E}">
        <p14:creationId xmlns:p14="http://schemas.microsoft.com/office/powerpoint/2010/main" val="2860669674"/>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dissolv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A1718-B0FE-5D43-9102-8914A359F020}"/>
              </a:ext>
            </a:extLst>
          </p:cNvPr>
          <p:cNvSpPr>
            <a:spLocks noGrp="1"/>
          </p:cNvSpPr>
          <p:nvPr>
            <p:ph type="title"/>
          </p:nvPr>
        </p:nvSpPr>
        <p:spPr>
          <a:xfrm>
            <a:off x="457199" y="498764"/>
            <a:ext cx="6508377" cy="1143000"/>
          </a:xfrm>
        </p:spPr>
        <p:txBody>
          <a:bodyPr/>
          <a:lstStyle/>
          <a:p>
            <a:r>
              <a:rPr lang="ru-RU" dirty="0" err="1"/>
              <a:t>Обьявлены</a:t>
            </a:r>
            <a:r>
              <a:rPr lang="ru-RU" dirty="0"/>
              <a:t> в розыск</a:t>
            </a:r>
            <a:endParaRPr lang="en-FR" dirty="0"/>
          </a:p>
        </p:txBody>
      </p:sp>
      <p:sp>
        <p:nvSpPr>
          <p:cNvPr id="3" name="Content Placeholder 2">
            <a:extLst>
              <a:ext uri="{FF2B5EF4-FFF2-40B4-BE49-F238E27FC236}">
                <a16:creationId xmlns:a16="http://schemas.microsoft.com/office/drawing/2014/main" id="{3D1ED369-7D96-CD49-8489-89C97A5E5DCA}"/>
              </a:ext>
            </a:extLst>
          </p:cNvPr>
          <p:cNvSpPr>
            <a:spLocks noGrp="1"/>
          </p:cNvSpPr>
          <p:nvPr>
            <p:ph idx="1"/>
          </p:nvPr>
        </p:nvSpPr>
        <p:spPr/>
        <p:txBody>
          <a:bodyPr/>
          <a:lstStyle/>
          <a:p>
            <a:r>
              <a:rPr lang="ru-RU" dirty="0"/>
              <a:t>Нагорный</a:t>
            </a:r>
          </a:p>
          <a:p>
            <a:r>
              <a:rPr lang="ru-RU" dirty="0"/>
              <a:t>Молчанова</a:t>
            </a:r>
          </a:p>
        </p:txBody>
      </p:sp>
    </p:spTree>
    <p:extLst>
      <p:ext uri="{BB962C8B-B14F-4D97-AF65-F5344CB8AC3E}">
        <p14:creationId xmlns:p14="http://schemas.microsoft.com/office/powerpoint/2010/main" val="2716309467"/>
      </p:ext>
    </p:extLst>
  </p:cSld>
  <p:clrMapOvr>
    <a:masterClrMapping/>
  </p:clrMapOvr>
  <p:transition spd="med" advTm="0">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DB81-8BFF-6247-B2CD-7182B58DC7E1}"/>
              </a:ext>
            </a:extLst>
          </p:cNvPr>
          <p:cNvSpPr>
            <a:spLocks noGrp="1"/>
          </p:cNvSpPr>
          <p:nvPr>
            <p:ph type="title"/>
          </p:nvPr>
        </p:nvSpPr>
        <p:spPr>
          <a:xfrm>
            <a:off x="457199" y="0"/>
            <a:ext cx="6508377" cy="1143000"/>
          </a:xfrm>
        </p:spPr>
        <p:txBody>
          <a:bodyPr/>
          <a:lstStyle/>
          <a:p>
            <a:r>
              <a:rPr lang="ru-RU" sz="2800" dirty="0"/>
              <a:t>Простое приближение</a:t>
            </a:r>
            <a:endParaRPr lang="en-FR" sz="28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F675762-B5C4-304C-9FEF-F082D8D70953}"/>
                  </a:ext>
                </a:extLst>
              </p:cNvPr>
              <p:cNvSpPr>
                <a:spLocks noGrp="1"/>
              </p:cNvSpPr>
              <p:nvPr>
                <p:ph idx="1"/>
              </p:nvPr>
            </p:nvSpPr>
            <p:spPr>
              <a:xfrm>
                <a:off x="457199" y="1758537"/>
                <a:ext cx="6508377" cy="3916363"/>
              </a:xfrm>
            </p:spPr>
            <p:txBody>
              <a:bodyPr>
                <a:normAutofit lnSpcReduction="10000"/>
              </a:bodyPr>
              <a:lstStyle/>
              <a:p>
                <a:r>
                  <a:rPr lang="ru-RU" dirty="0"/>
                  <a:t>Аллелей генерируется много:</a:t>
                </a:r>
              </a:p>
              <a:p>
                <a:r>
                  <a:rPr lang="en-US" dirty="0"/>
                  <a:t> </a:t>
                </a:r>
                <a:r>
                  <a:rPr lang="ru-RU" dirty="0"/>
                  <a:t>Предположим что только две аллели конкурируют зараз и пренебрежем «эффектом матрешки»</a:t>
                </a:r>
              </a:p>
              <a:p>
                <a:r>
                  <a:rPr lang="ru-RU" dirty="0"/>
                  <a:t>Популяция однородна, пока не появится пока не появится выгодная аллель в момент</a:t>
                </a:r>
                <a:r>
                  <a:rPr lang="en-US" dirty="0"/>
                  <a:t>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 = 0, </m:t>
                    </m:r>
                    <m:r>
                      <a:rPr lang="en-US" i="1">
                        <a:latin typeface="Cambria Math" panose="02040503050406030204" pitchFamily="18" charset="0"/>
                      </a:rPr>
                      <m:t>𝑓</m:t>
                    </m:r>
                    <m:r>
                      <a:rPr lang="en-US" i="1">
                        <a:latin typeface="Cambria Math" panose="02040503050406030204" pitchFamily="18" charset="0"/>
                      </a:rPr>
                      <m:t>(0)=1−1/</m:t>
                    </m:r>
                    <m:r>
                      <a:rPr lang="en-US" i="1">
                        <a:latin typeface="Cambria Math" panose="02040503050406030204" pitchFamily="18" charset="0"/>
                      </a:rPr>
                      <m:t>𝑁</m:t>
                    </m:r>
                  </m:oMath>
                </a14:m>
                <a:r>
                  <a:rPr lang="en-FR" dirty="0">
                    <a:effectLst/>
                  </a:rPr>
                  <a:t> </a:t>
                </a:r>
                <a:endParaRPr lang="ru-RU" dirty="0">
                  <a:effectLst/>
                </a:endParaRPr>
              </a:p>
              <a:p>
                <a:r>
                  <a:rPr lang="ru-RU" dirty="0"/>
                  <a:t>Она зафиксируется с вероятностью </a:t>
                </a:r>
                <a:r>
                  <a:rPr lang="en-FR" dirty="0"/>
                  <a:t>s </a:t>
                </a:r>
                <a:r>
                  <a:rPr lang="ru-RU" dirty="0"/>
                  <a:t>если ей не помешает другая аллель</a:t>
                </a:r>
              </a:p>
              <a:p>
                <a:r>
                  <a:rPr lang="ru-RU" dirty="0"/>
                  <a:t>Которых среднее число есть</a:t>
                </a:r>
                <a:endParaRPr lang="en-FR" dirty="0"/>
              </a:p>
            </p:txBody>
          </p:sp>
        </mc:Choice>
        <mc:Fallback>
          <p:sp>
            <p:nvSpPr>
              <p:cNvPr id="3" name="Content Placeholder 2">
                <a:extLst>
                  <a:ext uri="{FF2B5EF4-FFF2-40B4-BE49-F238E27FC236}">
                    <a16:creationId xmlns:a16="http://schemas.microsoft.com/office/drawing/2014/main" id="{6F675762-B5C4-304C-9FEF-F082D8D70953}"/>
                  </a:ext>
                </a:extLst>
              </p:cNvPr>
              <p:cNvSpPr>
                <a:spLocks noGrp="1" noRot="1" noChangeAspect="1" noMove="1" noResize="1" noEditPoints="1" noAdjustHandles="1" noChangeArrowheads="1" noChangeShapeType="1" noTextEdit="1"/>
              </p:cNvSpPr>
              <p:nvPr>
                <p:ph idx="1"/>
              </p:nvPr>
            </p:nvSpPr>
            <p:spPr>
              <a:xfrm>
                <a:off x="457199" y="1758537"/>
                <a:ext cx="6508377" cy="3916363"/>
              </a:xfrm>
              <a:blipFill>
                <a:blip r:embed="rId2"/>
                <a:stretch>
                  <a:fillRect l="-780" t="-1942"/>
                </a:stretch>
              </a:blipFill>
            </p:spPr>
            <p:txBody>
              <a:bodyPr/>
              <a:lstStyle/>
              <a:p>
                <a:r>
                  <a:rPr lang="en-FR">
                    <a:noFill/>
                  </a:rPr>
                  <a:t> </a:t>
                </a:r>
              </a:p>
            </p:txBody>
          </p:sp>
        </mc:Fallback>
      </mc:AlternateContent>
      <p:pic>
        <p:nvPicPr>
          <p:cNvPr id="5" name="Picture 4">
            <a:extLst>
              <a:ext uri="{FF2B5EF4-FFF2-40B4-BE49-F238E27FC236}">
                <a16:creationId xmlns:a16="http://schemas.microsoft.com/office/drawing/2014/main" id="{1BD82DC8-5431-BB4D-9428-2483EB4F75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2303" y="4860873"/>
            <a:ext cx="3202804" cy="985478"/>
          </a:xfrm>
          <a:prstGeom prst="rect">
            <a:avLst/>
          </a:prstGeom>
        </p:spPr>
      </p:pic>
      <p:pic>
        <p:nvPicPr>
          <p:cNvPr id="7" name="Picture 6">
            <a:extLst>
              <a:ext uri="{FF2B5EF4-FFF2-40B4-BE49-F238E27FC236}">
                <a16:creationId xmlns:a16="http://schemas.microsoft.com/office/drawing/2014/main" id="{A8C57571-D025-2646-9972-D2DA9FDD4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5709" y="5691950"/>
            <a:ext cx="3192302" cy="930328"/>
          </a:xfrm>
          <a:prstGeom prst="rect">
            <a:avLst/>
          </a:prstGeom>
        </p:spPr>
      </p:pic>
      <p:pic>
        <p:nvPicPr>
          <p:cNvPr id="6" name="Picture 5">
            <a:extLst>
              <a:ext uri="{FF2B5EF4-FFF2-40B4-BE49-F238E27FC236}">
                <a16:creationId xmlns:a16="http://schemas.microsoft.com/office/drawing/2014/main" id="{F37A51A9-528D-C54F-9DAA-9BCCF2ED75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6603" y="1667911"/>
            <a:ext cx="1348724" cy="658432"/>
          </a:xfrm>
          <a:prstGeom prst="rect">
            <a:avLst/>
          </a:prstGeom>
        </p:spPr>
      </p:pic>
    </p:spTree>
    <p:extLst>
      <p:ext uri="{BB962C8B-B14F-4D97-AF65-F5344CB8AC3E}">
        <p14:creationId xmlns:p14="http://schemas.microsoft.com/office/powerpoint/2010/main" val="3355995167"/>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par>
                                <p:cTn id="23" presetID="9"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DB81-8BFF-6247-B2CD-7182B58DC7E1}"/>
              </a:ext>
            </a:extLst>
          </p:cNvPr>
          <p:cNvSpPr>
            <a:spLocks noGrp="1"/>
          </p:cNvSpPr>
          <p:nvPr>
            <p:ph type="title"/>
          </p:nvPr>
        </p:nvSpPr>
        <p:spPr>
          <a:xfrm>
            <a:off x="457199" y="0"/>
            <a:ext cx="6508377" cy="1143000"/>
          </a:xfrm>
        </p:spPr>
        <p:txBody>
          <a:bodyPr/>
          <a:lstStyle/>
          <a:p>
            <a:r>
              <a:rPr lang="ru-RU" sz="2800" dirty="0"/>
              <a:t>Экспоненциальное распределение </a:t>
            </a:r>
            <a:r>
              <a:rPr lang="en-US" sz="2800" dirty="0"/>
              <a:t>s</a:t>
            </a:r>
            <a:endParaRPr lang="en-FR" sz="2800" dirty="0"/>
          </a:p>
        </p:txBody>
      </p:sp>
      <p:sp>
        <p:nvSpPr>
          <p:cNvPr id="3" name="Content Placeholder 2">
            <a:extLst>
              <a:ext uri="{FF2B5EF4-FFF2-40B4-BE49-F238E27FC236}">
                <a16:creationId xmlns:a16="http://schemas.microsoft.com/office/drawing/2014/main" id="{6F675762-B5C4-304C-9FEF-F082D8D70953}"/>
              </a:ext>
            </a:extLst>
          </p:cNvPr>
          <p:cNvSpPr>
            <a:spLocks noGrp="1"/>
          </p:cNvSpPr>
          <p:nvPr>
            <p:ph idx="1"/>
          </p:nvPr>
        </p:nvSpPr>
        <p:spPr>
          <a:xfrm>
            <a:off x="457199" y="1601374"/>
            <a:ext cx="6508377" cy="4699413"/>
          </a:xfrm>
        </p:spPr>
        <p:txBody>
          <a:bodyPr>
            <a:normAutofit/>
          </a:bodyPr>
          <a:lstStyle/>
          <a:p>
            <a:r>
              <a:rPr lang="ru-RU" sz="1800" dirty="0"/>
              <a:t>Экспериментально, часто встречается  такое распределение коэффициента селекции</a:t>
            </a:r>
          </a:p>
          <a:p>
            <a:endParaRPr lang="ru-RU" sz="1800" dirty="0"/>
          </a:p>
          <a:p>
            <a:r>
              <a:rPr lang="ru-RU" sz="1800" dirty="0"/>
              <a:t>Вероятность того что мешающая мутация будет больше </a:t>
            </a:r>
            <a:r>
              <a:rPr lang="ru-RU" sz="1800" dirty="0" err="1"/>
              <a:t>s</a:t>
            </a:r>
            <a:r>
              <a:rPr lang="en-US" sz="1800" dirty="0"/>
              <a:t> </a:t>
            </a:r>
            <a:r>
              <a:rPr lang="ru-RU" sz="1800" dirty="0"/>
              <a:t>и пересечет стохастический порог</a:t>
            </a:r>
            <a:endParaRPr lang="en-US" sz="1800" dirty="0"/>
          </a:p>
          <a:p>
            <a:endParaRPr lang="en-US" sz="1800" dirty="0"/>
          </a:p>
          <a:p>
            <a:r>
              <a:rPr lang="en-US" sz="1800" dirty="0"/>
              <a:t> </a:t>
            </a:r>
            <a:r>
              <a:rPr lang="ru-RU" sz="1800" dirty="0"/>
              <a:t>Их полное среднее число есть</a:t>
            </a:r>
          </a:p>
          <a:p>
            <a:endParaRPr lang="ru-RU" sz="1800" dirty="0"/>
          </a:p>
          <a:p>
            <a:r>
              <a:rPr lang="ru-RU" sz="1800" dirty="0"/>
              <a:t>Среднее число мешающих мутаций есть</a:t>
            </a:r>
          </a:p>
          <a:p>
            <a:endParaRPr lang="ru-RU" dirty="0"/>
          </a:p>
          <a:p>
            <a:endParaRPr lang="ru-RU" dirty="0"/>
          </a:p>
          <a:p>
            <a:endParaRPr lang="ru-RU" dirty="0"/>
          </a:p>
        </p:txBody>
      </p:sp>
      <p:pic>
        <p:nvPicPr>
          <p:cNvPr id="9" name="Picture 8">
            <a:extLst>
              <a:ext uri="{FF2B5EF4-FFF2-40B4-BE49-F238E27FC236}">
                <a16:creationId xmlns:a16="http://schemas.microsoft.com/office/drawing/2014/main" id="{4BED54B3-5CA5-E84E-AEB9-F35A704B1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8543" y="2397039"/>
            <a:ext cx="1278323" cy="429026"/>
          </a:xfrm>
          <a:prstGeom prst="rect">
            <a:avLst/>
          </a:prstGeom>
        </p:spPr>
      </p:pic>
      <p:pic>
        <p:nvPicPr>
          <p:cNvPr id="11" name="Picture 10">
            <a:extLst>
              <a:ext uri="{FF2B5EF4-FFF2-40B4-BE49-F238E27FC236}">
                <a16:creationId xmlns:a16="http://schemas.microsoft.com/office/drawing/2014/main" id="{05D7C92C-497F-BC4F-832F-1672EC99A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41" y="3429000"/>
            <a:ext cx="4819568" cy="825140"/>
          </a:xfrm>
          <a:prstGeom prst="rect">
            <a:avLst/>
          </a:prstGeom>
        </p:spPr>
      </p:pic>
      <p:pic>
        <p:nvPicPr>
          <p:cNvPr id="18" name="Picture 17">
            <a:extLst>
              <a:ext uri="{FF2B5EF4-FFF2-40B4-BE49-F238E27FC236}">
                <a16:creationId xmlns:a16="http://schemas.microsoft.com/office/drawing/2014/main" id="{5450B2B3-6F66-714F-9582-2C7AABCD2F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7837" y="3969937"/>
            <a:ext cx="2920212" cy="898527"/>
          </a:xfrm>
          <a:prstGeom prst="rect">
            <a:avLst/>
          </a:prstGeom>
        </p:spPr>
      </p:pic>
      <p:pic>
        <p:nvPicPr>
          <p:cNvPr id="22" name="Picture 21">
            <a:extLst>
              <a:ext uri="{FF2B5EF4-FFF2-40B4-BE49-F238E27FC236}">
                <a16:creationId xmlns:a16="http://schemas.microsoft.com/office/drawing/2014/main" id="{4615020D-12AA-0542-B630-11511BC856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9" y="5867050"/>
            <a:ext cx="7772400" cy="678129"/>
          </a:xfrm>
          <a:prstGeom prst="rect">
            <a:avLst/>
          </a:prstGeom>
        </p:spPr>
      </p:pic>
      <p:cxnSp>
        <p:nvCxnSpPr>
          <p:cNvPr id="24" name="Straight Arrow Connector 23">
            <a:extLst>
              <a:ext uri="{FF2B5EF4-FFF2-40B4-BE49-F238E27FC236}">
                <a16:creationId xmlns:a16="http://schemas.microsoft.com/office/drawing/2014/main" id="{202EA4E1-80E4-A64A-AB03-7559CEDC760A}"/>
              </a:ext>
            </a:extLst>
          </p:cNvPr>
          <p:cNvCxnSpPr>
            <a:cxnSpLocks/>
          </p:cNvCxnSpPr>
          <p:nvPr/>
        </p:nvCxnSpPr>
        <p:spPr>
          <a:xfrm flipH="1">
            <a:off x="2968327" y="4170678"/>
            <a:ext cx="2289474" cy="1660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6043EC26-F7AC-5A4E-B2A8-7365BB0B9B09}"/>
              </a:ext>
            </a:extLst>
          </p:cNvPr>
          <p:cNvCxnSpPr>
            <a:cxnSpLocks/>
          </p:cNvCxnSpPr>
          <p:nvPr/>
        </p:nvCxnSpPr>
        <p:spPr>
          <a:xfrm flipH="1">
            <a:off x="3360945" y="4712514"/>
            <a:ext cx="3249364" cy="11691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7700271"/>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dissolve">
                                      <p:cBhvr>
                                        <p:cTn id="32" dur="500"/>
                                        <p:tgtEl>
                                          <p:spTgt spid="24"/>
                                        </p:tgtEl>
                                      </p:cBhvr>
                                    </p:animEffect>
                                  </p:childTnLst>
                                </p:cTn>
                              </p:par>
                              <p:par>
                                <p:cTn id="33" presetID="9"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dissolve">
                                      <p:cBhvr>
                                        <p:cTn id="35" dur="500"/>
                                        <p:tgtEl>
                                          <p:spTgt spid="25"/>
                                        </p:tgtEl>
                                      </p:cBhvr>
                                    </p:animEffect>
                                  </p:childTnLst>
                                </p:cTn>
                              </p:par>
                              <p:par>
                                <p:cTn id="36" presetID="9"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dissolve">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3CD35-A3C5-C948-9577-B7B758B77CB9}"/>
              </a:ext>
            </a:extLst>
          </p:cNvPr>
          <p:cNvSpPr>
            <a:spLocks noGrp="1"/>
          </p:cNvSpPr>
          <p:nvPr>
            <p:ph type="title"/>
          </p:nvPr>
        </p:nvSpPr>
        <p:spPr>
          <a:xfrm>
            <a:off x="475968" y="348119"/>
            <a:ext cx="6508377" cy="1143000"/>
          </a:xfrm>
        </p:spPr>
        <p:txBody>
          <a:bodyPr/>
          <a:lstStyle/>
          <a:p>
            <a:r>
              <a:rPr lang="ru-RU" dirty="0"/>
              <a:t>Средняя скорость эволюции</a:t>
            </a:r>
            <a:endParaRPr lang="en-FR" dirty="0"/>
          </a:p>
        </p:txBody>
      </p:sp>
      <p:pic>
        <p:nvPicPr>
          <p:cNvPr id="5" name="Content Placeholder 4">
            <a:extLst>
              <a:ext uri="{FF2B5EF4-FFF2-40B4-BE49-F238E27FC236}">
                <a16:creationId xmlns:a16="http://schemas.microsoft.com/office/drawing/2014/main" id="{3CFFB697-22D5-9544-B24C-550437308F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9937" y="3731199"/>
            <a:ext cx="3035300" cy="723900"/>
          </a:xfrm>
        </p:spPr>
      </p:pic>
      <p:pic>
        <p:nvPicPr>
          <p:cNvPr id="7" name="Picture 6">
            <a:extLst>
              <a:ext uri="{FF2B5EF4-FFF2-40B4-BE49-F238E27FC236}">
                <a16:creationId xmlns:a16="http://schemas.microsoft.com/office/drawing/2014/main" id="{58568ECF-EBC5-2542-ACC0-2799FB0A1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4948991"/>
            <a:ext cx="5486400" cy="1028700"/>
          </a:xfrm>
          <a:prstGeom prst="rect">
            <a:avLst/>
          </a:prstGeom>
        </p:spPr>
      </p:pic>
      <p:pic>
        <p:nvPicPr>
          <p:cNvPr id="9" name="Picture 8">
            <a:extLst>
              <a:ext uri="{FF2B5EF4-FFF2-40B4-BE49-F238E27FC236}">
                <a16:creationId xmlns:a16="http://schemas.microsoft.com/office/drawing/2014/main" id="{9A26208F-B925-B04A-A963-3DE011D780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937" y="2574926"/>
            <a:ext cx="2806700" cy="622300"/>
          </a:xfrm>
          <a:prstGeom prst="rect">
            <a:avLst/>
          </a:prstGeom>
        </p:spPr>
      </p:pic>
      <p:cxnSp>
        <p:nvCxnSpPr>
          <p:cNvPr id="11" name="Straight Arrow Connector 10">
            <a:extLst>
              <a:ext uri="{FF2B5EF4-FFF2-40B4-BE49-F238E27FC236}">
                <a16:creationId xmlns:a16="http://schemas.microsoft.com/office/drawing/2014/main" id="{00EBF288-FB92-B04E-BA9D-63012E0D88F3}"/>
              </a:ext>
            </a:extLst>
          </p:cNvPr>
          <p:cNvCxnSpPr>
            <a:cxnSpLocks/>
          </p:cNvCxnSpPr>
          <p:nvPr/>
        </p:nvCxnSpPr>
        <p:spPr>
          <a:xfrm flipH="1">
            <a:off x="3946524" y="1991121"/>
            <a:ext cx="900113" cy="686595"/>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2F510ED-F342-DA4E-9998-CEE2571654EB}"/>
              </a:ext>
            </a:extLst>
          </p:cNvPr>
          <p:cNvCxnSpPr>
            <a:cxnSpLocks/>
          </p:cNvCxnSpPr>
          <p:nvPr/>
        </p:nvCxnSpPr>
        <p:spPr>
          <a:xfrm flipH="1">
            <a:off x="4846637" y="2266154"/>
            <a:ext cx="1098549" cy="58579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57F7707-71CF-8146-BF08-E68F51F48F35}"/>
              </a:ext>
            </a:extLst>
          </p:cNvPr>
          <p:cNvSpPr txBox="1"/>
          <p:nvPr/>
        </p:nvSpPr>
        <p:spPr>
          <a:xfrm>
            <a:off x="3730157" y="1394659"/>
            <a:ext cx="2690160" cy="584775"/>
          </a:xfrm>
          <a:prstGeom prst="rect">
            <a:avLst/>
          </a:prstGeom>
          <a:noFill/>
        </p:spPr>
        <p:txBody>
          <a:bodyPr wrap="none" rtlCol="0">
            <a:spAutoFit/>
          </a:bodyPr>
          <a:lstStyle/>
          <a:p>
            <a:r>
              <a:rPr lang="ru-RU" sz="1600" dirty="0"/>
              <a:t>вероятность преодолеть</a:t>
            </a:r>
          </a:p>
          <a:p>
            <a:r>
              <a:rPr lang="ru-RU" sz="1600" dirty="0"/>
              <a:t>стохастический порог</a:t>
            </a:r>
            <a:endParaRPr lang="en-FR" sz="1600" dirty="0"/>
          </a:p>
        </p:txBody>
      </p:sp>
      <p:sp>
        <p:nvSpPr>
          <p:cNvPr id="16" name="TextBox 15">
            <a:extLst>
              <a:ext uri="{FF2B5EF4-FFF2-40B4-BE49-F238E27FC236}">
                <a16:creationId xmlns:a16="http://schemas.microsoft.com/office/drawing/2014/main" id="{AB860CD5-1FEA-024A-8977-69E2437A7E0A}"/>
              </a:ext>
            </a:extLst>
          </p:cNvPr>
          <p:cNvSpPr txBox="1"/>
          <p:nvPr/>
        </p:nvSpPr>
        <p:spPr>
          <a:xfrm>
            <a:off x="5984078" y="1974274"/>
            <a:ext cx="2597186" cy="584775"/>
          </a:xfrm>
          <a:prstGeom prst="rect">
            <a:avLst/>
          </a:prstGeom>
          <a:noFill/>
        </p:spPr>
        <p:txBody>
          <a:bodyPr wrap="none" rtlCol="0">
            <a:spAutoFit/>
          </a:bodyPr>
          <a:lstStyle/>
          <a:p>
            <a:r>
              <a:rPr lang="ru-RU" sz="1600" dirty="0"/>
              <a:t>вероятность отсутствия </a:t>
            </a:r>
          </a:p>
          <a:p>
            <a:r>
              <a:rPr lang="ru-RU" sz="1600" dirty="0"/>
              <a:t>мешающих мутаций</a:t>
            </a:r>
            <a:endParaRPr lang="en-FR" sz="1600" dirty="0"/>
          </a:p>
        </p:txBody>
      </p:sp>
      <p:sp>
        <p:nvSpPr>
          <p:cNvPr id="18" name="TextBox 17">
            <a:extLst>
              <a:ext uri="{FF2B5EF4-FFF2-40B4-BE49-F238E27FC236}">
                <a16:creationId xmlns:a16="http://schemas.microsoft.com/office/drawing/2014/main" id="{FEF3709F-7440-4F45-AC2F-DE3F73473245}"/>
              </a:ext>
            </a:extLst>
          </p:cNvPr>
          <p:cNvSpPr txBox="1"/>
          <p:nvPr/>
        </p:nvSpPr>
        <p:spPr>
          <a:xfrm>
            <a:off x="885826" y="3384688"/>
            <a:ext cx="3865161" cy="369332"/>
          </a:xfrm>
          <a:prstGeom prst="rect">
            <a:avLst/>
          </a:prstGeom>
          <a:noFill/>
        </p:spPr>
        <p:txBody>
          <a:bodyPr wrap="none" rtlCol="0">
            <a:spAutoFit/>
          </a:bodyPr>
          <a:lstStyle/>
          <a:p>
            <a:r>
              <a:rPr lang="ru-RU" dirty="0"/>
              <a:t>Средняя скорость аккумуляции</a:t>
            </a:r>
            <a:endParaRPr lang="en-FR" dirty="0"/>
          </a:p>
        </p:txBody>
      </p:sp>
      <p:sp>
        <p:nvSpPr>
          <p:cNvPr id="19" name="TextBox 18">
            <a:extLst>
              <a:ext uri="{FF2B5EF4-FFF2-40B4-BE49-F238E27FC236}">
                <a16:creationId xmlns:a16="http://schemas.microsoft.com/office/drawing/2014/main" id="{7709637C-4206-8748-A088-16E8B2554A48}"/>
              </a:ext>
            </a:extLst>
          </p:cNvPr>
          <p:cNvSpPr txBox="1"/>
          <p:nvPr/>
        </p:nvSpPr>
        <p:spPr>
          <a:xfrm>
            <a:off x="892755" y="4579659"/>
            <a:ext cx="4503156" cy="369332"/>
          </a:xfrm>
          <a:prstGeom prst="rect">
            <a:avLst/>
          </a:prstGeom>
          <a:noFill/>
        </p:spPr>
        <p:txBody>
          <a:bodyPr wrap="none" rtlCol="0">
            <a:spAutoFit/>
          </a:bodyPr>
          <a:lstStyle/>
          <a:p>
            <a:r>
              <a:rPr lang="ru-RU" dirty="0"/>
              <a:t>Средняя по </a:t>
            </a:r>
            <a:r>
              <a:rPr lang="en-US" dirty="0"/>
              <a:t> s </a:t>
            </a:r>
            <a:r>
              <a:rPr lang="ru-RU" dirty="0"/>
              <a:t>вероятность фиксации</a:t>
            </a:r>
            <a:endParaRPr lang="en-FR" dirty="0"/>
          </a:p>
        </p:txBody>
      </p:sp>
      <p:sp>
        <p:nvSpPr>
          <p:cNvPr id="22" name="TextBox 21">
            <a:extLst>
              <a:ext uri="{FF2B5EF4-FFF2-40B4-BE49-F238E27FC236}">
                <a16:creationId xmlns:a16="http://schemas.microsoft.com/office/drawing/2014/main" id="{E2C046BB-6752-A849-80D1-FD7AE9DC3966}"/>
              </a:ext>
            </a:extLst>
          </p:cNvPr>
          <p:cNvSpPr txBox="1"/>
          <p:nvPr/>
        </p:nvSpPr>
        <p:spPr>
          <a:xfrm>
            <a:off x="1020363" y="2217005"/>
            <a:ext cx="4572000" cy="369332"/>
          </a:xfrm>
          <a:prstGeom prst="rect">
            <a:avLst/>
          </a:prstGeom>
          <a:noFill/>
        </p:spPr>
        <p:txBody>
          <a:bodyPr wrap="square">
            <a:spAutoFit/>
          </a:bodyPr>
          <a:lstStyle/>
          <a:p>
            <a:r>
              <a:rPr lang="ru-RU" dirty="0"/>
              <a:t>Вероятность фиксации</a:t>
            </a:r>
            <a:endParaRPr lang="en-FR" dirty="0"/>
          </a:p>
        </p:txBody>
      </p:sp>
    </p:spTree>
    <p:extLst>
      <p:ext uri="{BB962C8B-B14F-4D97-AF65-F5344CB8AC3E}">
        <p14:creationId xmlns:p14="http://schemas.microsoft.com/office/powerpoint/2010/main" val="2392878282"/>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7496B7-6018-7C49-B829-8D21C97C2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588" y="3774848"/>
            <a:ext cx="1237322" cy="604047"/>
          </a:xfrm>
          <a:prstGeom prst="rect">
            <a:avLst/>
          </a:prstGeom>
        </p:spPr>
      </p:pic>
      <p:sp>
        <p:nvSpPr>
          <p:cNvPr id="2" name="Title 1">
            <a:extLst>
              <a:ext uri="{FF2B5EF4-FFF2-40B4-BE49-F238E27FC236}">
                <a16:creationId xmlns:a16="http://schemas.microsoft.com/office/drawing/2014/main" id="{FC658721-0D98-5A4E-BEB1-85013694D64B}"/>
              </a:ext>
            </a:extLst>
          </p:cNvPr>
          <p:cNvSpPr>
            <a:spLocks noGrp="1"/>
          </p:cNvSpPr>
          <p:nvPr>
            <p:ph type="title"/>
          </p:nvPr>
        </p:nvSpPr>
        <p:spPr>
          <a:xfrm>
            <a:off x="485774" y="157162"/>
            <a:ext cx="6508377" cy="1143000"/>
          </a:xfrm>
        </p:spPr>
        <p:txBody>
          <a:bodyPr/>
          <a:lstStyle/>
          <a:p>
            <a:r>
              <a:rPr lang="ru-RU" dirty="0"/>
              <a:t>Вычисление интеграла методом перевала</a:t>
            </a:r>
            <a:endParaRPr lang="en-FR" dirty="0"/>
          </a:p>
        </p:txBody>
      </p:sp>
      <p:pic>
        <p:nvPicPr>
          <p:cNvPr id="4" name="Picture 3">
            <a:extLst>
              <a:ext uri="{FF2B5EF4-FFF2-40B4-BE49-F238E27FC236}">
                <a16:creationId xmlns:a16="http://schemas.microsoft.com/office/drawing/2014/main" id="{7C697D5E-61E4-2B46-AF6B-D490686BD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823" y="1647639"/>
            <a:ext cx="4790596" cy="898237"/>
          </a:xfrm>
          <a:prstGeom prst="rect">
            <a:avLst/>
          </a:prstGeom>
        </p:spPr>
      </p:pic>
      <p:pic>
        <p:nvPicPr>
          <p:cNvPr id="5" name="Picture 4">
            <a:extLst>
              <a:ext uri="{FF2B5EF4-FFF2-40B4-BE49-F238E27FC236}">
                <a16:creationId xmlns:a16="http://schemas.microsoft.com/office/drawing/2014/main" id="{86097797-BD5A-6447-9425-EAB7425A5C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4982" y="2564775"/>
            <a:ext cx="7772400" cy="678129"/>
          </a:xfrm>
          <a:prstGeom prst="rect">
            <a:avLst/>
          </a:prstGeom>
        </p:spPr>
      </p:pic>
      <p:sp>
        <p:nvSpPr>
          <p:cNvPr id="6" name="Rectangle 5">
            <a:extLst>
              <a:ext uri="{FF2B5EF4-FFF2-40B4-BE49-F238E27FC236}">
                <a16:creationId xmlns:a16="http://schemas.microsoft.com/office/drawing/2014/main" id="{4443D7DC-7E8D-B348-A998-B0BC3506E25A}"/>
              </a:ext>
            </a:extLst>
          </p:cNvPr>
          <p:cNvSpPr/>
          <p:nvPr/>
        </p:nvSpPr>
        <p:spPr>
          <a:xfrm>
            <a:off x="-2245361" y="2547039"/>
            <a:ext cx="4071936" cy="67812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7" name="TextBox 6">
            <a:extLst>
              <a:ext uri="{FF2B5EF4-FFF2-40B4-BE49-F238E27FC236}">
                <a16:creationId xmlns:a16="http://schemas.microsoft.com/office/drawing/2014/main" id="{CB11A5BE-5F18-DD43-ABBC-74A37AC01DC0}"/>
              </a:ext>
            </a:extLst>
          </p:cNvPr>
          <p:cNvSpPr txBox="1"/>
          <p:nvPr/>
        </p:nvSpPr>
        <p:spPr>
          <a:xfrm>
            <a:off x="998057" y="2696805"/>
            <a:ext cx="1190624" cy="400110"/>
          </a:xfrm>
          <a:prstGeom prst="rect">
            <a:avLst/>
          </a:prstGeom>
          <a:noFill/>
        </p:spPr>
        <p:txBody>
          <a:bodyPr wrap="square" rtlCol="0">
            <a:spAutoFit/>
          </a:bodyPr>
          <a:lstStyle/>
          <a:p>
            <a:r>
              <a:rPr lang="en-FR" sz="2000" i="1" dirty="0">
                <a:latin typeface="Symbol" pitchFamily="2" charset="2"/>
              </a:rPr>
              <a:t>l </a:t>
            </a:r>
            <a:r>
              <a:rPr lang="en-FR" sz="2000" dirty="0">
                <a:latin typeface="Symbol" pitchFamily="2" charset="2"/>
              </a:rPr>
              <a:t>(</a:t>
            </a:r>
            <a:r>
              <a:rPr lang="en-FR" sz="2000" i="1" dirty="0">
                <a:latin typeface="+mj-lt"/>
              </a:rPr>
              <a:t>s</a:t>
            </a:r>
            <a:r>
              <a:rPr lang="en-FR" sz="2000" dirty="0">
                <a:latin typeface="Symbol" pitchFamily="2" charset="2"/>
              </a:rPr>
              <a:t>) =</a:t>
            </a:r>
          </a:p>
        </p:txBody>
      </p:sp>
      <p:pic>
        <p:nvPicPr>
          <p:cNvPr id="9" name="Picture 8">
            <a:extLst>
              <a:ext uri="{FF2B5EF4-FFF2-40B4-BE49-F238E27FC236}">
                <a16:creationId xmlns:a16="http://schemas.microsoft.com/office/drawing/2014/main" id="{28CD66FA-E958-0B47-8B2E-94CBA7FB4A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191" y="5616387"/>
            <a:ext cx="3494809" cy="967489"/>
          </a:xfrm>
          <a:prstGeom prst="rect">
            <a:avLst/>
          </a:prstGeom>
        </p:spPr>
      </p:pic>
      <p:pic>
        <p:nvPicPr>
          <p:cNvPr id="11" name="Picture 10">
            <a:extLst>
              <a:ext uri="{FF2B5EF4-FFF2-40B4-BE49-F238E27FC236}">
                <a16:creationId xmlns:a16="http://schemas.microsoft.com/office/drawing/2014/main" id="{83E82A3D-C209-2F4F-BBAE-FBF08E9F05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0192" y="3456581"/>
            <a:ext cx="3252107" cy="576826"/>
          </a:xfrm>
          <a:prstGeom prst="rect">
            <a:avLst/>
          </a:prstGeom>
        </p:spPr>
      </p:pic>
      <p:sp>
        <p:nvSpPr>
          <p:cNvPr id="12" name="TextBox 11">
            <a:extLst>
              <a:ext uri="{FF2B5EF4-FFF2-40B4-BE49-F238E27FC236}">
                <a16:creationId xmlns:a16="http://schemas.microsoft.com/office/drawing/2014/main" id="{406098DC-8364-AC4D-A90D-5FC713131D27}"/>
              </a:ext>
            </a:extLst>
          </p:cNvPr>
          <p:cNvSpPr txBox="1"/>
          <p:nvPr/>
        </p:nvSpPr>
        <p:spPr>
          <a:xfrm>
            <a:off x="1091628" y="3547891"/>
            <a:ext cx="2478564" cy="369332"/>
          </a:xfrm>
          <a:prstGeom prst="rect">
            <a:avLst/>
          </a:prstGeom>
          <a:noFill/>
        </p:spPr>
        <p:txBody>
          <a:bodyPr wrap="none" rtlCol="0">
            <a:spAutoFit/>
          </a:bodyPr>
          <a:lstStyle/>
          <a:p>
            <a:r>
              <a:rPr lang="ru-RU" dirty="0"/>
              <a:t>Острый максимум</a:t>
            </a:r>
            <a:endParaRPr lang="en-FR" dirty="0"/>
          </a:p>
        </p:txBody>
      </p:sp>
      <p:cxnSp>
        <p:nvCxnSpPr>
          <p:cNvPr id="14" name="Straight Arrow Connector 13">
            <a:extLst>
              <a:ext uri="{FF2B5EF4-FFF2-40B4-BE49-F238E27FC236}">
                <a16:creationId xmlns:a16="http://schemas.microsoft.com/office/drawing/2014/main" id="{5B8DA8A9-F23C-0C44-82E9-494D7783A208}"/>
              </a:ext>
            </a:extLst>
          </p:cNvPr>
          <p:cNvCxnSpPr>
            <a:cxnSpLocks/>
          </p:cNvCxnSpPr>
          <p:nvPr/>
        </p:nvCxnSpPr>
        <p:spPr>
          <a:xfrm flipV="1">
            <a:off x="2634092" y="2266031"/>
            <a:ext cx="1628088" cy="13613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Content Placeholder 4">
            <a:extLst>
              <a:ext uri="{FF2B5EF4-FFF2-40B4-BE49-F238E27FC236}">
                <a16:creationId xmlns:a16="http://schemas.microsoft.com/office/drawing/2014/main" id="{2D5B62E6-7775-E649-9F79-7974D114680F}"/>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781601" y="2108095"/>
            <a:ext cx="2267397" cy="540760"/>
          </a:xfrm>
        </p:spPr>
      </p:pic>
      <p:cxnSp>
        <p:nvCxnSpPr>
          <p:cNvPr id="18" name="Straight Arrow Connector 17">
            <a:extLst>
              <a:ext uri="{FF2B5EF4-FFF2-40B4-BE49-F238E27FC236}">
                <a16:creationId xmlns:a16="http://schemas.microsoft.com/office/drawing/2014/main" id="{A3E7D69C-7FDE-0940-8117-1841C1986504}"/>
              </a:ext>
            </a:extLst>
          </p:cNvPr>
          <p:cNvCxnSpPr>
            <a:cxnSpLocks/>
            <a:stCxn id="4" idx="3"/>
          </p:cNvCxnSpPr>
          <p:nvPr/>
        </p:nvCxnSpPr>
        <p:spPr>
          <a:xfrm>
            <a:off x="5427419" y="2096758"/>
            <a:ext cx="2715487" cy="169273"/>
          </a:xfrm>
          <a:prstGeom prst="straightConnector1">
            <a:avLst/>
          </a:prstGeom>
          <a:ln>
            <a:solidFill>
              <a:srgbClr val="43FF54"/>
            </a:solidFill>
            <a:tailEnd type="triangle"/>
          </a:ln>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FAB85523-F590-4241-9B1C-C4BC780FB6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663" y="4300047"/>
            <a:ext cx="6515732" cy="799188"/>
          </a:xfrm>
          <a:prstGeom prst="rect">
            <a:avLst/>
          </a:prstGeom>
        </p:spPr>
      </p:pic>
      <p:cxnSp>
        <p:nvCxnSpPr>
          <p:cNvPr id="32" name="Straight Arrow Connector 31">
            <a:extLst>
              <a:ext uri="{FF2B5EF4-FFF2-40B4-BE49-F238E27FC236}">
                <a16:creationId xmlns:a16="http://schemas.microsoft.com/office/drawing/2014/main" id="{442A0D5D-D09D-564C-AD78-159608C82A03}"/>
              </a:ext>
            </a:extLst>
          </p:cNvPr>
          <p:cNvCxnSpPr>
            <a:cxnSpLocks/>
          </p:cNvCxnSpPr>
          <p:nvPr/>
        </p:nvCxnSpPr>
        <p:spPr>
          <a:xfrm flipV="1">
            <a:off x="1500394" y="2213976"/>
            <a:ext cx="2572842" cy="2149691"/>
          </a:xfrm>
          <a:prstGeom prst="straightConnector1">
            <a:avLst/>
          </a:prstGeom>
          <a:ln>
            <a:solidFill>
              <a:srgbClr val="43FF54"/>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819F06C-8251-8047-B84C-E9088E6257DA}"/>
              </a:ext>
            </a:extLst>
          </p:cNvPr>
          <p:cNvCxnSpPr>
            <a:cxnSpLocks/>
            <a:stCxn id="16" idx="2"/>
          </p:cNvCxnSpPr>
          <p:nvPr/>
        </p:nvCxnSpPr>
        <p:spPr>
          <a:xfrm flipH="1">
            <a:off x="3209726" y="2648855"/>
            <a:ext cx="4705574" cy="2967532"/>
          </a:xfrm>
          <a:prstGeom prst="straightConnector1">
            <a:avLst/>
          </a:prstGeom>
          <a:ln>
            <a:solidFill>
              <a:srgbClr val="43FF54"/>
            </a:solidFill>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FBEF91B0-39E2-7847-9D51-34AA5AC4118C}"/>
              </a:ext>
            </a:extLst>
          </p:cNvPr>
          <p:cNvSpPr txBox="1"/>
          <p:nvPr/>
        </p:nvSpPr>
        <p:spPr>
          <a:xfrm>
            <a:off x="5804825" y="5534700"/>
            <a:ext cx="2765501" cy="369332"/>
          </a:xfrm>
          <a:prstGeom prst="rect">
            <a:avLst/>
          </a:prstGeom>
          <a:noFill/>
        </p:spPr>
        <p:txBody>
          <a:bodyPr wrap="none" rtlCol="0">
            <a:spAutoFit/>
          </a:bodyPr>
          <a:lstStyle/>
          <a:p>
            <a:r>
              <a:rPr lang="ru-RU" dirty="0">
                <a:solidFill>
                  <a:srgbClr val="0070C0"/>
                </a:solidFill>
              </a:rPr>
              <a:t>Домашнее задание 3</a:t>
            </a:r>
            <a:endParaRPr lang="en-FR" dirty="0">
              <a:solidFill>
                <a:srgbClr val="0070C0"/>
              </a:solidFill>
            </a:endParaRPr>
          </a:p>
        </p:txBody>
      </p:sp>
    </p:spTree>
    <p:extLst>
      <p:ext uri="{BB962C8B-B14F-4D97-AF65-F5344CB8AC3E}">
        <p14:creationId xmlns:p14="http://schemas.microsoft.com/office/powerpoint/2010/main" val="3207289617"/>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dissolv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dissolve">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par>
                                <p:cTn id="34" presetID="9"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dissolv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par>
                                <p:cTn id="42" presetID="9"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dissolv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dissolve">
                                      <p:cBhvr>
                                        <p:cTn id="4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4C7FE-C6A7-DD43-850F-6E8B91D4BFF0}"/>
              </a:ext>
            </a:extLst>
          </p:cNvPr>
          <p:cNvSpPr>
            <a:spLocks noGrp="1"/>
          </p:cNvSpPr>
          <p:nvPr>
            <p:ph type="title"/>
          </p:nvPr>
        </p:nvSpPr>
        <p:spPr/>
        <p:txBody>
          <a:bodyPr/>
          <a:lstStyle/>
          <a:p>
            <a:r>
              <a:rPr lang="ru-RU" dirty="0"/>
              <a:t>Ответ</a:t>
            </a:r>
            <a:endParaRPr lang="en-FR" dirty="0"/>
          </a:p>
        </p:txBody>
      </p:sp>
      <p:pic>
        <p:nvPicPr>
          <p:cNvPr id="4" name="Content Placeholder 3">
            <a:extLst>
              <a:ext uri="{FF2B5EF4-FFF2-40B4-BE49-F238E27FC236}">
                <a16:creationId xmlns:a16="http://schemas.microsoft.com/office/drawing/2014/main" id="{E6C58AC3-6D5E-7546-9721-26C0F8C14C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6554" y="2732207"/>
            <a:ext cx="4288353" cy="1187171"/>
          </a:xfrm>
          <a:prstGeom prst="rect">
            <a:avLst/>
          </a:prstGeom>
        </p:spPr>
      </p:pic>
      <p:sp>
        <p:nvSpPr>
          <p:cNvPr id="5" name="TextBox 4">
            <a:extLst>
              <a:ext uri="{FF2B5EF4-FFF2-40B4-BE49-F238E27FC236}">
                <a16:creationId xmlns:a16="http://schemas.microsoft.com/office/drawing/2014/main" id="{D0BF7299-9C6A-4C46-BC42-07DDD8BE6977}"/>
              </a:ext>
            </a:extLst>
          </p:cNvPr>
          <p:cNvSpPr txBox="1"/>
          <p:nvPr/>
        </p:nvSpPr>
        <p:spPr>
          <a:xfrm>
            <a:off x="416489" y="4381995"/>
            <a:ext cx="4288353" cy="369332"/>
          </a:xfrm>
          <a:prstGeom prst="rect">
            <a:avLst/>
          </a:prstGeom>
          <a:noFill/>
        </p:spPr>
        <p:txBody>
          <a:bodyPr wrap="none" rtlCol="0">
            <a:spAutoFit/>
          </a:bodyPr>
          <a:lstStyle/>
          <a:p>
            <a:r>
              <a:rPr lang="ru-RU" dirty="0"/>
              <a:t>что много меньше значения без КИ</a:t>
            </a:r>
            <a:endParaRPr lang="en-FR" dirty="0"/>
          </a:p>
        </p:txBody>
      </p:sp>
      <p:sp>
        <p:nvSpPr>
          <p:cNvPr id="8" name="TextBox 7">
            <a:extLst>
              <a:ext uri="{FF2B5EF4-FFF2-40B4-BE49-F238E27FC236}">
                <a16:creationId xmlns:a16="http://schemas.microsoft.com/office/drawing/2014/main" id="{EEE355AD-0559-E349-9A46-57CE38042A4E}"/>
              </a:ext>
            </a:extLst>
          </p:cNvPr>
          <p:cNvSpPr txBox="1"/>
          <p:nvPr/>
        </p:nvSpPr>
        <p:spPr>
          <a:xfrm>
            <a:off x="2560665" y="4983111"/>
            <a:ext cx="4572000" cy="461665"/>
          </a:xfrm>
          <a:prstGeom prst="rect">
            <a:avLst/>
          </a:prstGeom>
          <a:noFill/>
        </p:spPr>
        <p:txBody>
          <a:bodyPr wrap="square">
            <a:spAutoFit/>
          </a:bodyPr>
          <a:lstStyle/>
          <a:p>
            <a:r>
              <a:rPr lang="en-US" sz="2400" i="1" dirty="0"/>
              <a:t>V</a:t>
            </a:r>
            <a:r>
              <a:rPr lang="en-US" sz="2400" dirty="0"/>
              <a:t> = </a:t>
            </a:r>
            <a:r>
              <a:rPr lang="ru-RU" sz="2400" dirty="0"/>
              <a:t> </a:t>
            </a:r>
            <a:r>
              <a:rPr lang="en-US" sz="2400" dirty="0"/>
              <a:t>2</a:t>
            </a:r>
            <a:r>
              <a:rPr lang="en-US" sz="2400" i="1" dirty="0"/>
              <a:t> s</a:t>
            </a:r>
            <a:r>
              <a:rPr lang="ru-RU" sz="2400" baseline="-25000" dirty="0"/>
              <a:t>0 </a:t>
            </a:r>
            <a:r>
              <a:rPr lang="en-US" sz="2400" i="1" dirty="0" err="1"/>
              <a:t>NU</a:t>
            </a:r>
            <a:r>
              <a:rPr lang="en-US" sz="2400" baseline="-25000" dirty="0" err="1"/>
              <a:t>b</a:t>
            </a:r>
            <a:r>
              <a:rPr lang="en-US" sz="2400" dirty="0"/>
              <a:t>= 2</a:t>
            </a:r>
            <a:r>
              <a:rPr lang="en-US" sz="2400" i="1" dirty="0"/>
              <a:t> s</a:t>
            </a:r>
            <a:r>
              <a:rPr lang="ru-RU" sz="2400" baseline="-25000" dirty="0"/>
              <a:t>0 </a:t>
            </a:r>
            <a:r>
              <a:rPr lang="en-US" sz="2400" i="1" dirty="0" err="1"/>
              <a:t>NL</a:t>
            </a:r>
            <a:r>
              <a:rPr lang="en-US" sz="2400" i="1" dirty="0" err="1">
                <a:latin typeface="Symbol" pitchFamily="2" charset="2"/>
              </a:rPr>
              <a:t>m</a:t>
            </a:r>
            <a:endParaRPr lang="en-FR" sz="2400" baseline="-25000" dirty="0">
              <a:latin typeface="Symbol" pitchFamily="2" charset="2"/>
            </a:endParaRPr>
          </a:p>
        </p:txBody>
      </p:sp>
      <p:pic>
        <p:nvPicPr>
          <p:cNvPr id="6" name="Picture 5">
            <a:extLst>
              <a:ext uri="{FF2B5EF4-FFF2-40B4-BE49-F238E27FC236}">
                <a16:creationId xmlns:a16="http://schemas.microsoft.com/office/drawing/2014/main" id="{93112FA6-CE42-064E-BDD8-1492CC24A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087" y="3919378"/>
            <a:ext cx="1483155" cy="724060"/>
          </a:xfrm>
          <a:prstGeom prst="rect">
            <a:avLst/>
          </a:prstGeom>
        </p:spPr>
      </p:pic>
    </p:spTree>
    <p:extLst>
      <p:ext uri="{BB962C8B-B14F-4D97-AF65-F5344CB8AC3E}">
        <p14:creationId xmlns:p14="http://schemas.microsoft.com/office/powerpoint/2010/main" val="575183541"/>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87587-F646-4642-A6CB-532986F5DDC7}"/>
              </a:ext>
            </a:extLst>
          </p:cNvPr>
          <p:cNvSpPr>
            <a:spLocks noGrp="1"/>
          </p:cNvSpPr>
          <p:nvPr>
            <p:ph type="title"/>
          </p:nvPr>
        </p:nvSpPr>
        <p:spPr>
          <a:xfrm>
            <a:off x="457199" y="344385"/>
            <a:ext cx="6508377" cy="1143000"/>
          </a:xfrm>
        </p:spPr>
        <p:txBody>
          <a:bodyPr/>
          <a:lstStyle/>
          <a:p>
            <a:r>
              <a:rPr lang="ru-RU" dirty="0"/>
              <a:t>Выводы</a:t>
            </a:r>
            <a:endParaRPr lang="en-FR" dirty="0"/>
          </a:p>
        </p:txBody>
      </p:sp>
      <p:sp>
        <p:nvSpPr>
          <p:cNvPr id="3" name="Content Placeholder 2">
            <a:extLst>
              <a:ext uri="{FF2B5EF4-FFF2-40B4-BE49-F238E27FC236}">
                <a16:creationId xmlns:a16="http://schemas.microsoft.com/office/drawing/2014/main" id="{C280CEE0-4273-8740-A36C-D19D4F1F8C87}"/>
              </a:ext>
            </a:extLst>
          </p:cNvPr>
          <p:cNvSpPr>
            <a:spLocks noGrp="1"/>
          </p:cNvSpPr>
          <p:nvPr>
            <p:ph idx="1"/>
          </p:nvPr>
        </p:nvSpPr>
        <p:spPr/>
        <p:txBody>
          <a:bodyPr/>
          <a:lstStyle/>
          <a:p>
            <a:r>
              <a:rPr lang="ru-RU" dirty="0"/>
              <a:t>Локусы, даже в отсутствие </a:t>
            </a:r>
            <a:r>
              <a:rPr lang="ru-RU" dirty="0" err="1"/>
              <a:t>эпистаза</a:t>
            </a:r>
            <a:r>
              <a:rPr lang="ru-RU" dirty="0"/>
              <a:t>, не независимы</a:t>
            </a:r>
          </a:p>
          <a:p>
            <a:r>
              <a:rPr lang="ru-RU" dirty="0"/>
              <a:t>Эффекты генетического фона и </a:t>
            </a:r>
            <a:r>
              <a:rPr lang="ru-RU" dirty="0" err="1"/>
              <a:t>клональной</a:t>
            </a:r>
            <a:r>
              <a:rPr lang="ru-RU" dirty="0"/>
              <a:t> интерференции меняют их динамику на порядки величин </a:t>
            </a:r>
          </a:p>
          <a:p>
            <a:r>
              <a:rPr lang="ru-RU" dirty="0"/>
              <a:t>Скорость эволюции при </a:t>
            </a:r>
            <a:r>
              <a:rPr lang="ru-RU" dirty="0" err="1"/>
              <a:t>клональной</a:t>
            </a:r>
            <a:r>
              <a:rPr lang="ru-RU" dirty="0"/>
              <a:t> интерференции куда ниже ее значения чем в модели независимых локусов</a:t>
            </a:r>
          </a:p>
          <a:p>
            <a:r>
              <a:rPr lang="ru-RU" dirty="0"/>
              <a:t>Она не линейна по </a:t>
            </a:r>
            <a:r>
              <a:rPr lang="en-US" i="1" dirty="0"/>
              <a:t>L</a:t>
            </a:r>
            <a:r>
              <a:rPr lang="en-US" dirty="0"/>
              <a:t>, </a:t>
            </a:r>
            <a:r>
              <a:rPr lang="en-US" i="1" dirty="0">
                <a:latin typeface="Symbol" pitchFamily="2" charset="2"/>
              </a:rPr>
              <a:t>m</a:t>
            </a:r>
            <a:r>
              <a:rPr lang="en-US" dirty="0"/>
              <a:t>, </a:t>
            </a:r>
            <a:r>
              <a:rPr lang="ru-RU" dirty="0"/>
              <a:t>и</a:t>
            </a:r>
            <a:r>
              <a:rPr lang="en-US" dirty="0"/>
              <a:t> </a:t>
            </a:r>
            <a:r>
              <a:rPr lang="en-US" i="1" dirty="0"/>
              <a:t>N</a:t>
            </a:r>
            <a:r>
              <a:rPr lang="ru-RU" i="1" dirty="0"/>
              <a:t>, </a:t>
            </a:r>
            <a:r>
              <a:rPr lang="ru-RU" dirty="0"/>
              <a:t>а </a:t>
            </a:r>
            <a:r>
              <a:rPr lang="ru-RU" dirty="0" err="1"/>
              <a:t>логарифмична</a:t>
            </a:r>
            <a:r>
              <a:rPr lang="ru-RU" dirty="0"/>
              <a:t> (медленная зависимость).</a:t>
            </a:r>
            <a:endParaRPr lang="en-FR" dirty="0"/>
          </a:p>
        </p:txBody>
      </p:sp>
    </p:spTree>
    <p:extLst>
      <p:ext uri="{BB962C8B-B14F-4D97-AF65-F5344CB8AC3E}">
        <p14:creationId xmlns:p14="http://schemas.microsoft.com/office/powerpoint/2010/main" val="192179423"/>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0577E2-5373-C34B-96BD-AB88BFCC4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803" y="0"/>
            <a:ext cx="4848393" cy="6858000"/>
          </a:xfrm>
          <a:prstGeom prst="rect">
            <a:avLst/>
          </a:prstGeom>
        </p:spPr>
      </p:pic>
    </p:spTree>
    <p:extLst>
      <p:ext uri="{BB962C8B-B14F-4D97-AF65-F5344CB8AC3E}">
        <p14:creationId xmlns:p14="http://schemas.microsoft.com/office/powerpoint/2010/main" val="451109452"/>
      </p:ext>
    </p:extLst>
  </p:cSld>
  <p:clrMapOvr>
    <a:masterClrMapping/>
  </p:clrMapOvr>
  <p:transition spd="med" advTm="0">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00105-D9DF-664A-A925-E25A7134857D}"/>
              </a:ext>
            </a:extLst>
          </p:cNvPr>
          <p:cNvSpPr>
            <a:spLocks noGrp="1"/>
          </p:cNvSpPr>
          <p:nvPr>
            <p:ph type="title"/>
          </p:nvPr>
        </p:nvSpPr>
        <p:spPr/>
        <p:txBody>
          <a:bodyPr/>
          <a:lstStyle/>
          <a:p>
            <a:r>
              <a:rPr lang="ru-RU" dirty="0"/>
              <a:t>План лекции</a:t>
            </a:r>
            <a:endParaRPr lang="en-FR" dirty="0"/>
          </a:p>
        </p:txBody>
      </p:sp>
      <p:sp>
        <p:nvSpPr>
          <p:cNvPr id="3" name="Content Placeholder 2">
            <a:extLst>
              <a:ext uri="{FF2B5EF4-FFF2-40B4-BE49-F238E27FC236}">
                <a16:creationId xmlns:a16="http://schemas.microsoft.com/office/drawing/2014/main" id="{BE26ADF5-3DB4-3A47-A17E-1C285E7BC398}"/>
              </a:ext>
            </a:extLst>
          </p:cNvPr>
          <p:cNvSpPr>
            <a:spLocks noGrp="1"/>
          </p:cNvSpPr>
          <p:nvPr>
            <p:ph idx="1"/>
          </p:nvPr>
        </p:nvSpPr>
        <p:spPr>
          <a:xfrm>
            <a:off x="457199" y="2209800"/>
            <a:ext cx="6964018" cy="3916363"/>
          </a:xfrm>
        </p:spPr>
        <p:txBody>
          <a:bodyPr/>
          <a:lstStyle/>
          <a:p>
            <a:r>
              <a:rPr lang="ru-RU" b="1" dirty="0">
                <a:solidFill>
                  <a:srgbClr val="0070C0"/>
                </a:solidFill>
              </a:rPr>
              <a:t>Контрольная  концепций </a:t>
            </a:r>
            <a:r>
              <a:rPr lang="en-US" b="1" dirty="0">
                <a:solidFill>
                  <a:srgbClr val="0070C0"/>
                </a:solidFill>
              </a:rPr>
              <a:t> </a:t>
            </a:r>
            <a:r>
              <a:rPr lang="ru-RU" b="1" dirty="0">
                <a:solidFill>
                  <a:srgbClr val="0070C0"/>
                </a:solidFill>
              </a:rPr>
              <a:t>(45 мин) </a:t>
            </a:r>
          </a:p>
          <a:p>
            <a:r>
              <a:rPr lang="ru-RU" b="1" dirty="0">
                <a:solidFill>
                  <a:srgbClr val="0070C0"/>
                </a:solidFill>
              </a:rPr>
              <a:t>В предыдущих сериях (10 мин)</a:t>
            </a:r>
          </a:p>
          <a:p>
            <a:r>
              <a:rPr lang="ru-RU" b="1" dirty="0" err="1">
                <a:solidFill>
                  <a:srgbClr val="0070C0"/>
                </a:solidFill>
              </a:rPr>
              <a:t>Многолокусная</a:t>
            </a:r>
            <a:r>
              <a:rPr lang="ru-RU" b="1" dirty="0">
                <a:solidFill>
                  <a:srgbClr val="0070C0"/>
                </a:solidFill>
              </a:rPr>
              <a:t> эволюция (35 мин)</a:t>
            </a:r>
          </a:p>
          <a:p>
            <a:endParaRPr lang="ru-RU" b="1" dirty="0">
              <a:solidFill>
                <a:srgbClr val="0070C0"/>
              </a:solidFill>
            </a:endParaRPr>
          </a:p>
          <a:p>
            <a:endParaRPr lang="ru-RU" dirty="0"/>
          </a:p>
          <a:p>
            <a:pPr lvl="1"/>
            <a:endParaRPr lang="ru-RU" dirty="0"/>
          </a:p>
          <a:p>
            <a:pPr lvl="1"/>
            <a:endParaRPr lang="ru-RU" dirty="0"/>
          </a:p>
          <a:p>
            <a:pPr lvl="1"/>
            <a:endParaRPr lang="en-FR" dirty="0"/>
          </a:p>
        </p:txBody>
      </p:sp>
    </p:spTree>
    <p:extLst>
      <p:ext uri="{BB962C8B-B14F-4D97-AF65-F5344CB8AC3E}">
        <p14:creationId xmlns:p14="http://schemas.microsoft.com/office/powerpoint/2010/main" val="3471477426"/>
      </p:ext>
    </p:extLst>
  </p:cSld>
  <p:clrMapOvr>
    <a:masterClrMapping/>
  </p:clrMapOvr>
  <p:transition spd="med" advTm="0">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00105-D9DF-664A-A925-E25A7134857D}"/>
              </a:ext>
            </a:extLst>
          </p:cNvPr>
          <p:cNvSpPr>
            <a:spLocks noGrp="1"/>
          </p:cNvSpPr>
          <p:nvPr>
            <p:ph type="title"/>
          </p:nvPr>
        </p:nvSpPr>
        <p:spPr>
          <a:xfrm>
            <a:off x="457199" y="0"/>
            <a:ext cx="6508377" cy="855023"/>
          </a:xfrm>
        </p:spPr>
        <p:txBody>
          <a:bodyPr/>
          <a:lstStyle/>
          <a:p>
            <a:r>
              <a:rPr lang="ru-RU" sz="3200" dirty="0"/>
              <a:t>Контрольная концепций </a:t>
            </a:r>
            <a:br>
              <a:rPr lang="ru-RU" sz="2000" dirty="0"/>
            </a:br>
            <a:r>
              <a:rPr lang="ru-RU" sz="2000" dirty="0"/>
              <a:t>45 минут</a:t>
            </a:r>
            <a:endParaRPr lang="en-FR" sz="3200" dirty="0"/>
          </a:p>
        </p:txBody>
      </p:sp>
      <p:sp>
        <p:nvSpPr>
          <p:cNvPr id="3" name="Content Placeholder 2">
            <a:extLst>
              <a:ext uri="{FF2B5EF4-FFF2-40B4-BE49-F238E27FC236}">
                <a16:creationId xmlns:a16="http://schemas.microsoft.com/office/drawing/2014/main" id="{BE26ADF5-3DB4-3A47-A17E-1C285E7BC398}"/>
              </a:ext>
            </a:extLst>
          </p:cNvPr>
          <p:cNvSpPr>
            <a:spLocks noGrp="1"/>
          </p:cNvSpPr>
          <p:nvPr>
            <p:ph idx="1"/>
          </p:nvPr>
        </p:nvSpPr>
        <p:spPr>
          <a:xfrm>
            <a:off x="172191" y="855023"/>
            <a:ext cx="6964018" cy="5795158"/>
          </a:xfrm>
        </p:spPr>
        <p:txBody>
          <a:bodyPr>
            <a:normAutofit lnSpcReduction="10000"/>
          </a:bodyPr>
          <a:lstStyle/>
          <a:p>
            <a:pPr marL="457200" indent="-457200">
              <a:lnSpc>
                <a:spcPct val="120000"/>
              </a:lnSpc>
              <a:spcBef>
                <a:spcPts val="0"/>
              </a:spcBef>
              <a:buFont typeface="+mj-lt"/>
              <a:buAutoNum type="arabicPeriod"/>
            </a:pPr>
            <a:r>
              <a:rPr lang="ru-RU" sz="1000" dirty="0">
                <a:solidFill>
                  <a:srgbClr val="0070C0"/>
                </a:solidFill>
              </a:rPr>
              <a:t>Назовите три главных фактора (процесса) эволюции.</a:t>
            </a:r>
          </a:p>
          <a:p>
            <a:pPr marL="457200" indent="-457200">
              <a:lnSpc>
                <a:spcPct val="120000"/>
              </a:lnSpc>
              <a:spcBef>
                <a:spcPts val="0"/>
              </a:spcBef>
              <a:buFont typeface="+mj-lt"/>
              <a:buAutoNum type="arabicPeriod"/>
            </a:pPr>
            <a:r>
              <a:rPr lang="ru-RU" sz="1000" dirty="0">
                <a:solidFill>
                  <a:srgbClr val="0070C0"/>
                </a:solidFill>
              </a:rPr>
              <a:t>Какой дополнительный процесс очень важен для </a:t>
            </a:r>
            <a:r>
              <a:rPr lang="en-US" sz="1000" dirty="0">
                <a:solidFill>
                  <a:srgbClr val="0070C0"/>
                </a:solidFill>
              </a:rPr>
              <a:t>Homo Sapience</a:t>
            </a:r>
            <a:r>
              <a:rPr lang="ru-RU" sz="1000" dirty="0">
                <a:solidFill>
                  <a:srgbClr val="0070C0"/>
                </a:solidFill>
              </a:rPr>
              <a:t>?</a:t>
            </a:r>
          </a:p>
          <a:p>
            <a:pPr marL="457200" indent="-457200">
              <a:lnSpc>
                <a:spcPct val="120000"/>
              </a:lnSpc>
              <a:spcBef>
                <a:spcPts val="0"/>
              </a:spcBef>
              <a:buFont typeface="+mj-lt"/>
              <a:buAutoNum type="arabicPeriod"/>
            </a:pPr>
            <a:r>
              <a:rPr lang="ru-RU" sz="1000" dirty="0">
                <a:solidFill>
                  <a:srgbClr val="0070C0"/>
                </a:solidFill>
              </a:rPr>
              <a:t>Назовите два главных метода визуализации географически разделенных  популяций.</a:t>
            </a:r>
          </a:p>
          <a:p>
            <a:pPr marL="457200" indent="-457200">
              <a:lnSpc>
                <a:spcPct val="120000"/>
              </a:lnSpc>
              <a:spcBef>
                <a:spcPts val="0"/>
              </a:spcBef>
              <a:buFont typeface="+mj-lt"/>
              <a:buAutoNum type="arabicPeriod"/>
            </a:pPr>
            <a:r>
              <a:rPr lang="ru-RU" sz="1000" dirty="0">
                <a:solidFill>
                  <a:srgbClr val="0070C0"/>
                </a:solidFill>
              </a:rPr>
              <a:t>Что такое «плотность вероятности»? Рисунок.</a:t>
            </a:r>
          </a:p>
          <a:p>
            <a:pPr marL="457200" indent="-457200">
              <a:lnSpc>
                <a:spcPct val="120000"/>
              </a:lnSpc>
              <a:spcBef>
                <a:spcPts val="0"/>
              </a:spcBef>
              <a:buFont typeface="+mj-lt"/>
              <a:buAutoNum type="arabicPeriod"/>
            </a:pPr>
            <a:r>
              <a:rPr lang="ru-RU" sz="1000" dirty="0">
                <a:solidFill>
                  <a:srgbClr val="0070C0"/>
                </a:solidFill>
              </a:rPr>
              <a:t>Что такое «доля мутантов»</a:t>
            </a:r>
            <a:r>
              <a:rPr lang="en-US" sz="1000" dirty="0">
                <a:solidFill>
                  <a:srgbClr val="0070C0"/>
                </a:solidFill>
              </a:rPr>
              <a:t> f, </a:t>
            </a:r>
            <a:r>
              <a:rPr lang="ru-RU" sz="1000" dirty="0">
                <a:solidFill>
                  <a:srgbClr val="0070C0"/>
                </a:solidFill>
              </a:rPr>
              <a:t> «фитнесс»</a:t>
            </a:r>
            <a:r>
              <a:rPr lang="en-US" sz="1000" dirty="0">
                <a:solidFill>
                  <a:srgbClr val="0070C0"/>
                </a:solidFill>
              </a:rPr>
              <a:t> </a:t>
            </a:r>
            <a:r>
              <a:rPr lang="ru-RU" sz="1000" dirty="0">
                <a:solidFill>
                  <a:srgbClr val="0070C0"/>
                </a:solidFill>
              </a:rPr>
              <a:t>, «коэффициент селекции»</a:t>
            </a:r>
            <a:r>
              <a:rPr lang="en-US" sz="1000" dirty="0">
                <a:solidFill>
                  <a:srgbClr val="0070C0"/>
                </a:solidFill>
              </a:rPr>
              <a:t> s</a:t>
            </a:r>
            <a:r>
              <a:rPr lang="ru-RU" sz="1000" dirty="0">
                <a:solidFill>
                  <a:srgbClr val="0070C0"/>
                </a:solidFill>
              </a:rPr>
              <a:t>, и «вероятность мутации»</a:t>
            </a:r>
            <a:r>
              <a:rPr lang="en-US" sz="1000" dirty="0">
                <a:solidFill>
                  <a:srgbClr val="0070C0"/>
                </a:solidFill>
              </a:rPr>
              <a:t> </a:t>
            </a:r>
            <a:r>
              <a:rPr lang="en-US" sz="1000" dirty="0">
                <a:solidFill>
                  <a:srgbClr val="0070C0"/>
                </a:solidFill>
                <a:latin typeface="Symbol" pitchFamily="2" charset="2"/>
              </a:rPr>
              <a:t>m</a:t>
            </a:r>
            <a:r>
              <a:rPr lang="ru-RU" sz="1000" dirty="0">
                <a:solidFill>
                  <a:srgbClr val="0070C0"/>
                </a:solidFill>
              </a:rPr>
              <a:t>? </a:t>
            </a:r>
          </a:p>
          <a:p>
            <a:pPr marL="457200" indent="-457200">
              <a:lnSpc>
                <a:spcPct val="120000"/>
              </a:lnSpc>
              <a:spcBef>
                <a:spcPts val="0"/>
              </a:spcBef>
              <a:buFont typeface="+mj-lt"/>
              <a:buAutoNum type="arabicPeriod"/>
            </a:pPr>
            <a:r>
              <a:rPr lang="ru-RU" sz="1000" dirty="0">
                <a:solidFill>
                  <a:srgbClr val="0070C0"/>
                </a:solidFill>
              </a:rPr>
              <a:t>Что такое «случайный генетический дрейф»?</a:t>
            </a:r>
          </a:p>
          <a:p>
            <a:pPr marL="457200" indent="-457200">
              <a:lnSpc>
                <a:spcPct val="120000"/>
              </a:lnSpc>
              <a:spcBef>
                <a:spcPts val="0"/>
              </a:spcBef>
              <a:buFont typeface="+mj-lt"/>
              <a:buAutoNum type="arabicPeriod"/>
            </a:pPr>
            <a:r>
              <a:rPr lang="ru-RU" sz="1000" dirty="0">
                <a:solidFill>
                  <a:srgbClr val="0070C0"/>
                </a:solidFill>
              </a:rPr>
              <a:t>С точки зрения аналогии с газом,  что есть уравнение Колмогорова?</a:t>
            </a:r>
            <a:r>
              <a:rPr lang="en-US" sz="1000" dirty="0">
                <a:solidFill>
                  <a:srgbClr val="0070C0"/>
                </a:solidFill>
              </a:rPr>
              <a:t> </a:t>
            </a:r>
            <a:endParaRPr lang="ru-RU" sz="1000" dirty="0">
              <a:solidFill>
                <a:srgbClr val="0070C0"/>
              </a:solidFill>
            </a:endParaRPr>
          </a:p>
          <a:p>
            <a:pPr marL="457200" indent="-457200">
              <a:lnSpc>
                <a:spcPct val="120000"/>
              </a:lnSpc>
              <a:spcBef>
                <a:spcPts val="0"/>
              </a:spcBef>
              <a:buFont typeface="+mj-lt"/>
              <a:buAutoNum type="arabicPeriod"/>
            </a:pPr>
            <a:r>
              <a:rPr lang="ru-RU" sz="1000" dirty="0">
                <a:solidFill>
                  <a:srgbClr val="0070C0"/>
                </a:solidFill>
              </a:rPr>
              <a:t>Какие процессы, для дикого типа и мутанта, включены в детерминистическое уравнение в пределе большой популяции, </a:t>
            </a:r>
            <a:r>
              <a:rPr lang="en-US" sz="1000" dirty="0">
                <a:solidFill>
                  <a:srgbClr val="0070C0"/>
                </a:solidFill>
              </a:rPr>
              <a:t>N </a:t>
            </a:r>
            <a:r>
              <a:rPr lang="ru-RU" sz="1000" dirty="0">
                <a:solidFill>
                  <a:srgbClr val="0070C0"/>
                </a:solidFill>
              </a:rPr>
              <a:t>&gt;&gt;</a:t>
            </a:r>
            <a:r>
              <a:rPr lang="en-US" sz="1000" dirty="0">
                <a:solidFill>
                  <a:srgbClr val="0070C0"/>
                </a:solidFill>
              </a:rPr>
              <a:t> 1/</a:t>
            </a:r>
            <a:r>
              <a:rPr lang="en-US" sz="1000" dirty="0">
                <a:solidFill>
                  <a:srgbClr val="0070C0"/>
                </a:solidFill>
                <a:latin typeface="Symbol" pitchFamily="2" charset="2"/>
              </a:rPr>
              <a:t>m</a:t>
            </a:r>
            <a:r>
              <a:rPr lang="ru-RU" sz="1000" dirty="0">
                <a:solidFill>
                  <a:srgbClr val="0070C0"/>
                </a:solidFill>
              </a:rPr>
              <a:t>?</a:t>
            </a:r>
          </a:p>
          <a:p>
            <a:pPr marL="457200" indent="-457200">
              <a:lnSpc>
                <a:spcPct val="120000"/>
              </a:lnSpc>
              <a:spcBef>
                <a:spcPts val="0"/>
              </a:spcBef>
              <a:buFont typeface="+mj-lt"/>
              <a:buAutoNum type="arabicPeriod"/>
            </a:pPr>
            <a:r>
              <a:rPr lang="ru-RU" sz="1000" dirty="0">
                <a:solidFill>
                  <a:srgbClr val="0070C0"/>
                </a:solidFill>
              </a:rPr>
              <a:t>Как выглядит плотность вероятности в детерминистическом пределе (словами или рисунок)?</a:t>
            </a:r>
          </a:p>
          <a:p>
            <a:pPr marL="457200" indent="-457200">
              <a:lnSpc>
                <a:spcPct val="120000"/>
              </a:lnSpc>
              <a:spcBef>
                <a:spcPts val="0"/>
              </a:spcBef>
              <a:buFont typeface="+mj-lt"/>
              <a:buAutoNum type="arabicPeriod"/>
            </a:pPr>
            <a:r>
              <a:rPr lang="ru-RU" sz="1000" dirty="0">
                <a:solidFill>
                  <a:srgbClr val="0070C0"/>
                </a:solidFill>
              </a:rPr>
              <a:t>Назовите эволюционный механизм сопротивления антибиотикам.</a:t>
            </a:r>
          </a:p>
          <a:p>
            <a:pPr marL="457200" indent="-457200">
              <a:lnSpc>
                <a:spcPct val="120000"/>
              </a:lnSpc>
              <a:spcBef>
                <a:spcPts val="0"/>
              </a:spcBef>
              <a:buFont typeface="+mj-lt"/>
              <a:buAutoNum type="arabicPeriod"/>
            </a:pPr>
            <a:r>
              <a:rPr lang="ru-RU" sz="1000" dirty="0">
                <a:solidFill>
                  <a:srgbClr val="0070C0"/>
                </a:solidFill>
              </a:rPr>
              <a:t>Какой процессы приводят к  высокой </a:t>
            </a:r>
            <a:r>
              <a:rPr lang="ru-RU" sz="1000" dirty="0" err="1">
                <a:solidFill>
                  <a:srgbClr val="0070C0"/>
                </a:solidFill>
              </a:rPr>
              <a:t>гетерозиготности</a:t>
            </a:r>
            <a:r>
              <a:rPr lang="ru-RU" sz="1000" dirty="0">
                <a:solidFill>
                  <a:srgbClr val="0070C0"/>
                </a:solidFill>
              </a:rPr>
              <a:t> некоторых локусов ВИЧ внутри пациента?</a:t>
            </a:r>
          </a:p>
          <a:p>
            <a:pPr marL="457200" indent="-457200">
              <a:lnSpc>
                <a:spcPct val="120000"/>
              </a:lnSpc>
              <a:spcBef>
                <a:spcPts val="0"/>
              </a:spcBef>
              <a:buFont typeface="+mj-lt"/>
              <a:buAutoNum type="arabicPeriod"/>
            </a:pPr>
            <a:r>
              <a:rPr lang="ru-RU" sz="1000" dirty="0">
                <a:solidFill>
                  <a:srgbClr val="0070C0"/>
                </a:solidFill>
              </a:rPr>
              <a:t>Какие биологические факторы приводят к большому числу таких локусов?</a:t>
            </a:r>
          </a:p>
          <a:p>
            <a:pPr marL="457200" indent="-457200">
              <a:lnSpc>
                <a:spcPct val="120000"/>
              </a:lnSpc>
              <a:spcBef>
                <a:spcPts val="0"/>
              </a:spcBef>
              <a:buFont typeface="+mj-lt"/>
              <a:buAutoNum type="arabicPeriod"/>
            </a:pPr>
            <a:r>
              <a:rPr lang="ru-RU" sz="1000" dirty="0">
                <a:solidFill>
                  <a:srgbClr val="0070C0"/>
                </a:solidFill>
              </a:rPr>
              <a:t>Что такое «стационарное состояние популяции»? Из какого условия мы его находим?</a:t>
            </a:r>
          </a:p>
          <a:p>
            <a:pPr marL="457200" indent="-457200">
              <a:lnSpc>
                <a:spcPct val="120000"/>
              </a:lnSpc>
              <a:spcBef>
                <a:spcPts val="0"/>
              </a:spcBef>
              <a:buFont typeface="+mj-lt"/>
              <a:buAutoNum type="arabicPeriod"/>
            </a:pPr>
            <a:r>
              <a:rPr lang="ru-RU" sz="1000" dirty="0">
                <a:solidFill>
                  <a:srgbClr val="0070C0"/>
                </a:solidFill>
              </a:rPr>
              <a:t>Какую форму плотность вероятности стационарного состояния имеет в отсутствие естественного отбора (рисунок или словами).</a:t>
            </a:r>
            <a:r>
              <a:rPr lang="en-US" sz="1000" dirty="0">
                <a:solidFill>
                  <a:srgbClr val="0070C0"/>
                </a:solidFill>
              </a:rPr>
              <a:t>?</a:t>
            </a:r>
            <a:endParaRPr lang="ru-RU" sz="1000" dirty="0">
              <a:solidFill>
                <a:srgbClr val="0070C0"/>
              </a:solidFill>
            </a:endParaRPr>
          </a:p>
          <a:p>
            <a:pPr marL="457200" indent="-457200">
              <a:lnSpc>
                <a:spcPct val="120000"/>
              </a:lnSpc>
              <a:spcBef>
                <a:spcPts val="0"/>
              </a:spcBef>
              <a:buFont typeface="+mj-lt"/>
              <a:buAutoNum type="arabicPeriod"/>
            </a:pPr>
            <a:r>
              <a:rPr lang="ru-RU" sz="1000" dirty="0">
                <a:solidFill>
                  <a:srgbClr val="0070C0"/>
                </a:solidFill>
              </a:rPr>
              <a:t> То же самое в присутствии естественного отбора</a:t>
            </a:r>
            <a:r>
              <a:rPr lang="en-US" sz="1000" dirty="0">
                <a:solidFill>
                  <a:srgbClr val="0070C0"/>
                </a:solidFill>
              </a:rPr>
              <a:t> </a:t>
            </a:r>
            <a:r>
              <a:rPr lang="ru-RU" sz="1000" dirty="0">
                <a:solidFill>
                  <a:srgbClr val="0070C0"/>
                </a:solidFill>
              </a:rPr>
              <a:t>в интервале размеров популяций, 1/</a:t>
            </a:r>
            <a:r>
              <a:rPr lang="en-US" sz="1000" dirty="0">
                <a:solidFill>
                  <a:srgbClr val="0070C0"/>
                </a:solidFill>
              </a:rPr>
              <a:t>s</a:t>
            </a:r>
            <a:r>
              <a:rPr lang="ru-RU" sz="1000" dirty="0">
                <a:solidFill>
                  <a:srgbClr val="0070C0"/>
                </a:solidFill>
              </a:rPr>
              <a:t> &lt;&lt; </a:t>
            </a:r>
            <a:r>
              <a:rPr lang="en-US" sz="1000" dirty="0">
                <a:solidFill>
                  <a:srgbClr val="0070C0"/>
                </a:solidFill>
              </a:rPr>
              <a:t>N &lt;&lt; 1/</a:t>
            </a:r>
            <a:r>
              <a:rPr lang="en-US" sz="1000" dirty="0">
                <a:solidFill>
                  <a:srgbClr val="0070C0"/>
                </a:solidFill>
                <a:latin typeface="Symbol" pitchFamily="2" charset="2"/>
              </a:rPr>
              <a:t>m</a:t>
            </a:r>
            <a:r>
              <a:rPr lang="en-US" sz="1000" dirty="0">
                <a:solidFill>
                  <a:srgbClr val="0070C0"/>
                </a:solidFill>
              </a:rPr>
              <a:t>.</a:t>
            </a:r>
            <a:endParaRPr lang="ru-RU" sz="1000" dirty="0">
              <a:solidFill>
                <a:srgbClr val="0070C0"/>
              </a:solidFill>
            </a:endParaRPr>
          </a:p>
          <a:p>
            <a:pPr marL="457200" indent="-457200">
              <a:lnSpc>
                <a:spcPct val="120000"/>
              </a:lnSpc>
              <a:spcBef>
                <a:spcPts val="0"/>
              </a:spcBef>
              <a:buFont typeface="+mj-lt"/>
              <a:buAutoNum type="arabicPeriod"/>
            </a:pPr>
            <a:r>
              <a:rPr lang="ru-RU" sz="1000" dirty="0">
                <a:solidFill>
                  <a:srgbClr val="0070C0"/>
                </a:solidFill>
              </a:rPr>
              <a:t>Нарисуйте схематически стационарное состояние как случайный процесс, как при отсутствии и в присутствие отбора.</a:t>
            </a:r>
          </a:p>
          <a:p>
            <a:pPr marL="457200" indent="-457200">
              <a:lnSpc>
                <a:spcPct val="120000"/>
              </a:lnSpc>
              <a:spcBef>
                <a:spcPts val="0"/>
              </a:spcBef>
              <a:buFont typeface="+mj-lt"/>
              <a:buAutoNum type="arabicPeriod"/>
            </a:pPr>
            <a:r>
              <a:rPr lang="ru-RU" sz="1000" dirty="0">
                <a:solidFill>
                  <a:srgbClr val="0070C0"/>
                </a:solidFill>
              </a:rPr>
              <a:t>Напишите общее выражение  средней величины наблюдаемой переменной зависящей от доли мутантов через плотность вероятности. </a:t>
            </a:r>
          </a:p>
          <a:p>
            <a:pPr marL="457200" indent="-457200">
              <a:lnSpc>
                <a:spcPct val="120000"/>
              </a:lnSpc>
              <a:spcBef>
                <a:spcPts val="0"/>
              </a:spcBef>
              <a:buFont typeface="+mj-lt"/>
              <a:buAutoNum type="arabicPeriod"/>
            </a:pPr>
            <a:r>
              <a:rPr lang="ru-RU" sz="1000" dirty="0">
                <a:solidFill>
                  <a:srgbClr val="0070C0"/>
                </a:solidFill>
              </a:rPr>
              <a:t>Напишите аналогичное определение вариации.</a:t>
            </a:r>
          </a:p>
          <a:p>
            <a:pPr marL="457200" indent="-457200">
              <a:lnSpc>
                <a:spcPct val="120000"/>
              </a:lnSpc>
              <a:spcBef>
                <a:spcPts val="0"/>
              </a:spcBef>
              <a:buFont typeface="+mj-lt"/>
              <a:buAutoNum type="arabicPeriod"/>
            </a:pPr>
            <a:r>
              <a:rPr lang="ru-RU" sz="1000" dirty="0">
                <a:solidFill>
                  <a:srgbClr val="0070C0"/>
                </a:solidFill>
              </a:rPr>
              <a:t>Если коэффициент селекции </a:t>
            </a:r>
            <a:r>
              <a:rPr lang="en-US" sz="1000" dirty="0">
                <a:solidFill>
                  <a:srgbClr val="0070C0"/>
                </a:solidFill>
              </a:rPr>
              <a:t>s</a:t>
            </a:r>
            <a:r>
              <a:rPr lang="ru-RU" sz="1000" dirty="0">
                <a:solidFill>
                  <a:srgbClr val="0070C0"/>
                </a:solidFill>
              </a:rPr>
              <a:t> гораздо больше вероятности мутации </a:t>
            </a:r>
            <a:r>
              <a:rPr lang="en-US" sz="1000" dirty="0">
                <a:solidFill>
                  <a:srgbClr val="0070C0"/>
                </a:solidFill>
                <a:latin typeface="Symbol" pitchFamily="2" charset="2"/>
              </a:rPr>
              <a:t>m</a:t>
            </a:r>
            <a:r>
              <a:rPr lang="ru-RU" sz="1000" dirty="0">
                <a:solidFill>
                  <a:srgbClr val="0070C0"/>
                </a:solidFill>
              </a:rPr>
              <a:t>, сколько имеется  характерных интервалов </a:t>
            </a:r>
            <a:r>
              <a:rPr lang="en-US" sz="1000" dirty="0">
                <a:solidFill>
                  <a:srgbClr val="0070C0"/>
                </a:solidFill>
              </a:rPr>
              <a:t>N </a:t>
            </a:r>
            <a:r>
              <a:rPr lang="ru-RU" sz="1000" dirty="0">
                <a:solidFill>
                  <a:srgbClr val="0070C0"/>
                </a:solidFill>
              </a:rPr>
              <a:t>с разным поведением?</a:t>
            </a:r>
          </a:p>
          <a:p>
            <a:pPr marL="457200" indent="-457200">
              <a:lnSpc>
                <a:spcPct val="120000"/>
              </a:lnSpc>
              <a:spcBef>
                <a:spcPts val="0"/>
              </a:spcBef>
              <a:buFont typeface="+mj-lt"/>
              <a:buAutoNum type="arabicPeriod"/>
            </a:pPr>
            <a:r>
              <a:rPr lang="ru-RU" sz="1000" dirty="0">
                <a:solidFill>
                  <a:srgbClr val="0070C0"/>
                </a:solidFill>
              </a:rPr>
              <a:t>Почему эффективный размер популяции может отличаться  от номинального?</a:t>
            </a:r>
          </a:p>
          <a:p>
            <a:pPr marL="457200" indent="-457200">
              <a:lnSpc>
                <a:spcPct val="120000"/>
              </a:lnSpc>
              <a:spcBef>
                <a:spcPts val="0"/>
              </a:spcBef>
              <a:buFont typeface="+mj-lt"/>
              <a:buAutoNum type="arabicPeriod"/>
            </a:pPr>
            <a:r>
              <a:rPr lang="ru-RU" sz="1000" dirty="0">
                <a:solidFill>
                  <a:srgbClr val="0070C0"/>
                </a:solidFill>
              </a:rPr>
              <a:t>Что такое </a:t>
            </a:r>
            <a:r>
              <a:rPr lang="en-US" sz="1000" dirty="0">
                <a:solidFill>
                  <a:srgbClr val="0070C0"/>
                </a:solidFill>
              </a:rPr>
              <a:t>“</a:t>
            </a:r>
            <a:r>
              <a:rPr lang="ru-RU" sz="1000" dirty="0" err="1">
                <a:solidFill>
                  <a:srgbClr val="0070C0"/>
                </a:solidFill>
              </a:rPr>
              <a:t>гаплотип</a:t>
            </a:r>
            <a:r>
              <a:rPr lang="en-US" sz="1000" dirty="0">
                <a:solidFill>
                  <a:srgbClr val="0070C0"/>
                </a:solidFill>
              </a:rPr>
              <a:t>”</a:t>
            </a:r>
            <a:r>
              <a:rPr lang="ru-RU" sz="1000" dirty="0">
                <a:solidFill>
                  <a:srgbClr val="0070C0"/>
                </a:solidFill>
              </a:rPr>
              <a:t> и как его можно использовать для оценки размера популяции?</a:t>
            </a:r>
          </a:p>
          <a:p>
            <a:pPr marL="457200" indent="-457200">
              <a:lnSpc>
                <a:spcPct val="120000"/>
              </a:lnSpc>
              <a:spcBef>
                <a:spcPts val="0"/>
              </a:spcBef>
              <a:buFont typeface="+mj-lt"/>
              <a:buAutoNum type="arabicPeriod"/>
            </a:pPr>
            <a:r>
              <a:rPr lang="ru-RU" sz="1000" dirty="0">
                <a:solidFill>
                  <a:srgbClr val="0070C0"/>
                </a:solidFill>
              </a:rPr>
              <a:t>Какой метод используются для моделирования систем «хищник -добыча» при большом и маленьком размере популяции, соответственно?</a:t>
            </a:r>
          </a:p>
          <a:p>
            <a:pPr marL="457200" indent="-457200">
              <a:lnSpc>
                <a:spcPct val="120000"/>
              </a:lnSpc>
              <a:spcBef>
                <a:spcPts val="0"/>
              </a:spcBef>
              <a:buFont typeface="+mj-lt"/>
              <a:buAutoNum type="arabicPeriod"/>
            </a:pPr>
            <a:r>
              <a:rPr lang="ru-RU" sz="1000" dirty="0">
                <a:solidFill>
                  <a:srgbClr val="0070C0"/>
                </a:solidFill>
              </a:rPr>
              <a:t>Всегда ли стационарное состояние стабильно? Какие еще бывают решения?</a:t>
            </a:r>
          </a:p>
          <a:p>
            <a:pPr marL="457200" indent="-457200">
              <a:lnSpc>
                <a:spcPct val="120000"/>
              </a:lnSpc>
              <a:spcBef>
                <a:spcPts val="0"/>
              </a:spcBef>
              <a:buFont typeface="+mj-lt"/>
              <a:buAutoNum type="arabicPeriod"/>
            </a:pPr>
            <a:r>
              <a:rPr lang="ru-RU" sz="1000" dirty="0">
                <a:solidFill>
                  <a:srgbClr val="0070C0"/>
                </a:solidFill>
              </a:rPr>
              <a:t>Что такое «автомодельное решение уравнения»?</a:t>
            </a:r>
          </a:p>
          <a:p>
            <a:pPr marL="457200" indent="-457200">
              <a:lnSpc>
                <a:spcPct val="120000"/>
              </a:lnSpc>
              <a:spcBef>
                <a:spcPts val="0"/>
              </a:spcBef>
              <a:buFont typeface="+mj-lt"/>
              <a:buAutoNum type="arabicPeriod"/>
            </a:pPr>
            <a:r>
              <a:rPr lang="ru-RU" sz="1000" dirty="0">
                <a:solidFill>
                  <a:srgbClr val="0070C0"/>
                </a:solidFill>
              </a:rPr>
              <a:t>Что такое «стохастический порог» и чему он равен?</a:t>
            </a:r>
          </a:p>
          <a:p>
            <a:pPr marL="457200" indent="-457200">
              <a:lnSpc>
                <a:spcPct val="120000"/>
              </a:lnSpc>
              <a:spcBef>
                <a:spcPts val="0"/>
              </a:spcBef>
              <a:buFont typeface="+mj-lt"/>
              <a:buAutoNum type="arabicPeriod"/>
            </a:pPr>
            <a:r>
              <a:rPr lang="ru-RU" sz="1000" dirty="0">
                <a:solidFill>
                  <a:srgbClr val="0070C0"/>
                </a:solidFill>
              </a:rPr>
              <a:t>Какова вероятность фиксации аллели в нейтральном случае и при наличии положительного отбора?</a:t>
            </a:r>
            <a:endParaRPr lang="en-FR" sz="1000" dirty="0"/>
          </a:p>
        </p:txBody>
      </p:sp>
    </p:spTree>
    <p:extLst>
      <p:ext uri="{BB962C8B-B14F-4D97-AF65-F5344CB8AC3E}">
        <p14:creationId xmlns:p14="http://schemas.microsoft.com/office/powerpoint/2010/main" val="783111454"/>
      </p:ext>
    </p:extLst>
  </p:cSld>
  <p:clrMapOvr>
    <a:masterClrMapping/>
  </p:clrMapOvr>
  <p:transition spd="med" advTm="0">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6426-4CF2-5747-98DC-B33150AAD2CB}"/>
              </a:ext>
            </a:extLst>
          </p:cNvPr>
          <p:cNvSpPr>
            <a:spLocks noGrp="1"/>
          </p:cNvSpPr>
          <p:nvPr>
            <p:ph type="title"/>
          </p:nvPr>
        </p:nvSpPr>
        <p:spPr/>
        <p:txBody>
          <a:bodyPr/>
          <a:lstStyle/>
          <a:p>
            <a:r>
              <a:rPr lang="ru-RU" dirty="0"/>
              <a:t>В предыдущей серии</a:t>
            </a:r>
            <a:endParaRPr lang="en-FR" dirty="0"/>
          </a:p>
        </p:txBody>
      </p:sp>
    </p:spTree>
    <p:extLst>
      <p:ext uri="{BB962C8B-B14F-4D97-AF65-F5344CB8AC3E}">
        <p14:creationId xmlns:p14="http://schemas.microsoft.com/office/powerpoint/2010/main" val="797832793"/>
      </p:ext>
    </p:extLst>
  </p:cSld>
  <p:clrMapOvr>
    <a:masterClrMapping/>
  </p:clrMapOvr>
  <p:transition spd="med" advTm="0">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7958-72E0-3141-9A1D-1C0A795BCA17}"/>
              </a:ext>
            </a:extLst>
          </p:cNvPr>
          <p:cNvSpPr>
            <a:spLocks noGrp="1"/>
          </p:cNvSpPr>
          <p:nvPr>
            <p:ph type="title"/>
          </p:nvPr>
        </p:nvSpPr>
        <p:spPr>
          <a:xfrm>
            <a:off x="487441" y="426958"/>
            <a:ext cx="6508377" cy="1143000"/>
          </a:xfrm>
        </p:spPr>
        <p:txBody>
          <a:bodyPr/>
          <a:lstStyle/>
          <a:p>
            <a:r>
              <a:rPr lang="ru-RU" dirty="0"/>
              <a:t>Вероятность фиксации и ее время (только дрейф)</a:t>
            </a:r>
            <a:endParaRPr lang="en-FR" dirty="0"/>
          </a:p>
        </p:txBody>
      </p:sp>
      <p:pic>
        <p:nvPicPr>
          <p:cNvPr id="5" name="Picture 4">
            <a:extLst>
              <a:ext uri="{FF2B5EF4-FFF2-40B4-BE49-F238E27FC236}">
                <a16:creationId xmlns:a16="http://schemas.microsoft.com/office/drawing/2014/main" id="{1A12A403-DEAA-9A4C-9437-223F2200C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370" y="1799714"/>
            <a:ext cx="7046678" cy="923972"/>
          </a:xfrm>
          <a:prstGeom prst="rect">
            <a:avLst/>
          </a:prstGeom>
        </p:spPr>
      </p:pic>
      <p:sp>
        <p:nvSpPr>
          <p:cNvPr id="23" name="Rectangle 22">
            <a:extLst>
              <a:ext uri="{FF2B5EF4-FFF2-40B4-BE49-F238E27FC236}">
                <a16:creationId xmlns:a16="http://schemas.microsoft.com/office/drawing/2014/main" id="{8B5D5F8A-D449-B64E-B9F8-D727A67D7DF4}"/>
              </a:ext>
            </a:extLst>
          </p:cNvPr>
          <p:cNvSpPr/>
          <p:nvPr/>
        </p:nvSpPr>
        <p:spPr>
          <a:xfrm>
            <a:off x="1977655" y="2094614"/>
            <a:ext cx="438607" cy="48500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grpSp>
        <p:nvGrpSpPr>
          <p:cNvPr id="31" name="Group 30">
            <a:extLst>
              <a:ext uri="{FF2B5EF4-FFF2-40B4-BE49-F238E27FC236}">
                <a16:creationId xmlns:a16="http://schemas.microsoft.com/office/drawing/2014/main" id="{7AA96024-90B8-2743-87DA-45FD69111C0D}"/>
              </a:ext>
            </a:extLst>
          </p:cNvPr>
          <p:cNvGrpSpPr/>
          <p:nvPr/>
        </p:nvGrpSpPr>
        <p:grpSpPr>
          <a:xfrm>
            <a:off x="6130321" y="2856670"/>
            <a:ext cx="2488746" cy="1817899"/>
            <a:chOff x="6130321" y="2856670"/>
            <a:chExt cx="2488746" cy="1817899"/>
          </a:xfrm>
        </p:grpSpPr>
        <p:sp>
          <p:nvSpPr>
            <p:cNvPr id="32" name="TextBox 31">
              <a:extLst>
                <a:ext uri="{FF2B5EF4-FFF2-40B4-BE49-F238E27FC236}">
                  <a16:creationId xmlns:a16="http://schemas.microsoft.com/office/drawing/2014/main" id="{80AF7CCD-B18E-6343-97F3-BC9DCA7885F0}"/>
                </a:ext>
              </a:extLst>
            </p:cNvPr>
            <p:cNvSpPr txBox="1"/>
            <p:nvPr/>
          </p:nvSpPr>
          <p:spPr>
            <a:xfrm>
              <a:off x="6130321" y="2954543"/>
              <a:ext cx="311304" cy="369332"/>
            </a:xfrm>
            <a:prstGeom prst="rect">
              <a:avLst/>
            </a:prstGeom>
            <a:noFill/>
          </p:spPr>
          <p:txBody>
            <a:bodyPr wrap="none" rtlCol="0">
              <a:spAutoFit/>
            </a:bodyPr>
            <a:lstStyle/>
            <a:p>
              <a:r>
                <a:rPr lang="en-US" dirty="0">
                  <a:latin typeface="Symbol" pitchFamily="2" charset="2"/>
                </a:rPr>
                <a:t>r</a:t>
              </a:r>
              <a:endParaRPr lang="en-FR" dirty="0">
                <a:latin typeface="Symbol" pitchFamily="2" charset="2"/>
              </a:endParaRPr>
            </a:p>
          </p:txBody>
        </p:sp>
        <p:cxnSp>
          <p:nvCxnSpPr>
            <p:cNvPr id="33" name="Straight Arrow Connector 32">
              <a:extLst>
                <a:ext uri="{FF2B5EF4-FFF2-40B4-BE49-F238E27FC236}">
                  <a16:creationId xmlns:a16="http://schemas.microsoft.com/office/drawing/2014/main" id="{1A51ECA5-F4CA-0945-911B-A659C081C587}"/>
                </a:ext>
              </a:extLst>
            </p:cNvPr>
            <p:cNvCxnSpPr/>
            <p:nvPr/>
          </p:nvCxnSpPr>
          <p:spPr>
            <a:xfrm flipV="1">
              <a:off x="6502400" y="2954543"/>
              <a:ext cx="0" cy="1244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7F85A934-AEDD-DF47-BEBD-40DA615B234E}"/>
                </a:ext>
              </a:extLst>
            </p:cNvPr>
            <p:cNvCxnSpPr>
              <a:cxnSpLocks/>
            </p:cNvCxnSpPr>
            <p:nvPr/>
          </p:nvCxnSpPr>
          <p:spPr>
            <a:xfrm>
              <a:off x="6502400" y="4190105"/>
              <a:ext cx="2116667" cy="262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Freeform 34">
              <a:extLst>
                <a:ext uri="{FF2B5EF4-FFF2-40B4-BE49-F238E27FC236}">
                  <a16:creationId xmlns:a16="http://schemas.microsoft.com/office/drawing/2014/main" id="{2A13C11D-BAFC-2D48-A039-A4EAAC42E156}"/>
                </a:ext>
              </a:extLst>
            </p:cNvPr>
            <p:cNvSpPr/>
            <p:nvPr/>
          </p:nvSpPr>
          <p:spPr>
            <a:xfrm>
              <a:off x="6914777" y="3212321"/>
              <a:ext cx="136008" cy="1004079"/>
            </a:xfrm>
            <a:custGeom>
              <a:avLst/>
              <a:gdLst>
                <a:gd name="connsiteX0" fmla="*/ 0 w 328251"/>
                <a:gd name="connsiteY0" fmla="*/ 987146 h 1004079"/>
                <a:gd name="connsiteX1" fmla="*/ 84667 w 328251"/>
                <a:gd name="connsiteY1" fmla="*/ 750079 h 1004079"/>
                <a:gd name="connsiteX2" fmla="*/ 101600 w 328251"/>
                <a:gd name="connsiteY2" fmla="*/ 326746 h 1004079"/>
                <a:gd name="connsiteX3" fmla="*/ 203200 w 328251"/>
                <a:gd name="connsiteY3" fmla="*/ 5012 h 1004079"/>
                <a:gd name="connsiteX4" fmla="*/ 254000 w 328251"/>
                <a:gd name="connsiteY4" fmla="*/ 174346 h 1004079"/>
                <a:gd name="connsiteX5" fmla="*/ 321734 w 328251"/>
                <a:gd name="connsiteY5" fmla="*/ 733146 h 1004079"/>
                <a:gd name="connsiteX6" fmla="*/ 321734 w 328251"/>
                <a:gd name="connsiteY6" fmla="*/ 1004079 h 100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51" h="1004079">
                  <a:moveTo>
                    <a:pt x="0" y="987146"/>
                  </a:moveTo>
                  <a:cubicBezTo>
                    <a:pt x="33867" y="923646"/>
                    <a:pt x="67734" y="860146"/>
                    <a:pt x="84667" y="750079"/>
                  </a:cubicBezTo>
                  <a:cubicBezTo>
                    <a:pt x="101600" y="640012"/>
                    <a:pt x="81844" y="450924"/>
                    <a:pt x="101600" y="326746"/>
                  </a:cubicBezTo>
                  <a:cubicBezTo>
                    <a:pt x="121356" y="202568"/>
                    <a:pt x="177800" y="30412"/>
                    <a:pt x="203200" y="5012"/>
                  </a:cubicBezTo>
                  <a:cubicBezTo>
                    <a:pt x="228600" y="-20388"/>
                    <a:pt x="234244" y="52990"/>
                    <a:pt x="254000" y="174346"/>
                  </a:cubicBezTo>
                  <a:cubicBezTo>
                    <a:pt x="273756" y="295702"/>
                    <a:pt x="310445" y="594857"/>
                    <a:pt x="321734" y="733146"/>
                  </a:cubicBezTo>
                  <a:cubicBezTo>
                    <a:pt x="333023" y="871435"/>
                    <a:pt x="327378" y="937757"/>
                    <a:pt x="321734" y="1004079"/>
                  </a:cubicBezTo>
                </a:path>
              </a:pathLst>
            </a:cu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36" name="Freeform 35">
              <a:extLst>
                <a:ext uri="{FF2B5EF4-FFF2-40B4-BE49-F238E27FC236}">
                  <a16:creationId xmlns:a16="http://schemas.microsoft.com/office/drawing/2014/main" id="{47619C8C-5177-B04F-800B-9E50A2D2E507}"/>
                </a:ext>
              </a:extLst>
            </p:cNvPr>
            <p:cNvSpPr/>
            <p:nvPr/>
          </p:nvSpPr>
          <p:spPr>
            <a:xfrm>
              <a:off x="6703110" y="3182249"/>
              <a:ext cx="880533" cy="999066"/>
            </a:xfrm>
            <a:custGeom>
              <a:avLst/>
              <a:gdLst>
                <a:gd name="connsiteX0" fmla="*/ 0 w 880533"/>
                <a:gd name="connsiteY0" fmla="*/ 0 h 999066"/>
                <a:gd name="connsiteX1" fmla="*/ 101600 w 880533"/>
                <a:gd name="connsiteY1" fmla="*/ 474133 h 999066"/>
                <a:gd name="connsiteX2" fmla="*/ 440267 w 880533"/>
                <a:gd name="connsiteY2" fmla="*/ 897466 h 999066"/>
                <a:gd name="connsiteX3" fmla="*/ 880533 w 880533"/>
                <a:gd name="connsiteY3" fmla="*/ 999066 h 999066"/>
              </a:gdLst>
              <a:ahLst/>
              <a:cxnLst>
                <a:cxn ang="0">
                  <a:pos x="connsiteX0" y="connsiteY0"/>
                </a:cxn>
                <a:cxn ang="0">
                  <a:pos x="connsiteX1" y="connsiteY1"/>
                </a:cxn>
                <a:cxn ang="0">
                  <a:pos x="connsiteX2" y="connsiteY2"/>
                </a:cxn>
                <a:cxn ang="0">
                  <a:pos x="connsiteX3" y="connsiteY3"/>
                </a:cxn>
              </a:cxnLst>
              <a:rect l="l" t="t" r="r" b="b"/>
              <a:pathLst>
                <a:path w="880533" h="999066">
                  <a:moveTo>
                    <a:pt x="0" y="0"/>
                  </a:moveTo>
                  <a:cubicBezTo>
                    <a:pt x="14111" y="162277"/>
                    <a:pt x="28222" y="324555"/>
                    <a:pt x="101600" y="474133"/>
                  </a:cubicBezTo>
                  <a:cubicBezTo>
                    <a:pt x="174978" y="623711"/>
                    <a:pt x="310445" y="809977"/>
                    <a:pt x="440267" y="897466"/>
                  </a:cubicBezTo>
                  <a:cubicBezTo>
                    <a:pt x="570089" y="984955"/>
                    <a:pt x="725311" y="992010"/>
                    <a:pt x="880533" y="999066"/>
                  </a:cubicBezTo>
                </a:path>
              </a:pathLst>
            </a:custGeom>
            <a:noFill/>
            <a:ln w="254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37" name="TextBox 36">
              <a:extLst>
                <a:ext uri="{FF2B5EF4-FFF2-40B4-BE49-F238E27FC236}">
                  <a16:creationId xmlns:a16="http://schemas.microsoft.com/office/drawing/2014/main" id="{57A496AD-4FE5-A840-B4B6-42CE1CE0AADD}"/>
                </a:ext>
              </a:extLst>
            </p:cNvPr>
            <p:cNvSpPr txBox="1"/>
            <p:nvPr/>
          </p:nvSpPr>
          <p:spPr>
            <a:xfrm>
              <a:off x="6703110" y="4305237"/>
              <a:ext cx="585417" cy="369332"/>
            </a:xfrm>
            <a:prstGeom prst="rect">
              <a:avLst/>
            </a:prstGeom>
            <a:noFill/>
          </p:spPr>
          <p:txBody>
            <a:bodyPr wrap="none" rtlCol="0">
              <a:spAutoFit/>
            </a:bodyPr>
            <a:lstStyle/>
            <a:p>
              <a:r>
                <a:rPr lang="ru-RU" dirty="0"/>
                <a:t>1/</a:t>
              </a:r>
              <a:r>
                <a:rPr lang="en-US" dirty="0"/>
                <a:t>N</a:t>
              </a:r>
              <a:endParaRPr lang="en-FR" dirty="0"/>
            </a:p>
          </p:txBody>
        </p:sp>
        <p:sp>
          <p:nvSpPr>
            <p:cNvPr id="38" name="TextBox 37">
              <a:extLst>
                <a:ext uri="{FF2B5EF4-FFF2-40B4-BE49-F238E27FC236}">
                  <a16:creationId xmlns:a16="http://schemas.microsoft.com/office/drawing/2014/main" id="{FF21F50F-67C3-664D-98CA-84F16A51D1B1}"/>
                </a:ext>
              </a:extLst>
            </p:cNvPr>
            <p:cNvSpPr txBox="1"/>
            <p:nvPr/>
          </p:nvSpPr>
          <p:spPr>
            <a:xfrm>
              <a:off x="8239497" y="4283941"/>
              <a:ext cx="256802" cy="369332"/>
            </a:xfrm>
            <a:prstGeom prst="rect">
              <a:avLst/>
            </a:prstGeom>
            <a:noFill/>
          </p:spPr>
          <p:txBody>
            <a:bodyPr wrap="none" rtlCol="0">
              <a:spAutoFit/>
            </a:bodyPr>
            <a:lstStyle/>
            <a:p>
              <a:r>
                <a:rPr lang="en-US" dirty="0"/>
                <a:t>f</a:t>
              </a:r>
              <a:endParaRPr lang="en-FR" dirty="0"/>
            </a:p>
          </p:txBody>
        </p:sp>
        <p:sp>
          <p:nvSpPr>
            <p:cNvPr id="39" name="TextBox 38">
              <a:extLst>
                <a:ext uri="{FF2B5EF4-FFF2-40B4-BE49-F238E27FC236}">
                  <a16:creationId xmlns:a16="http://schemas.microsoft.com/office/drawing/2014/main" id="{B069F2AE-5888-8842-818A-12B6C4D72504}"/>
                </a:ext>
              </a:extLst>
            </p:cNvPr>
            <p:cNvSpPr txBox="1"/>
            <p:nvPr/>
          </p:nvSpPr>
          <p:spPr>
            <a:xfrm>
              <a:off x="7038553" y="3472432"/>
              <a:ext cx="530915" cy="369332"/>
            </a:xfrm>
            <a:prstGeom prst="rect">
              <a:avLst/>
            </a:prstGeom>
            <a:noFill/>
          </p:spPr>
          <p:txBody>
            <a:bodyPr wrap="none" rtlCol="0">
              <a:spAutoFit/>
            </a:bodyPr>
            <a:lstStyle/>
            <a:p>
              <a:r>
                <a:rPr lang="en-US" dirty="0">
                  <a:solidFill>
                    <a:srgbClr val="FF0000"/>
                  </a:solidFill>
                </a:rPr>
                <a:t>t=0</a:t>
              </a:r>
              <a:endParaRPr lang="en-FR" dirty="0">
                <a:solidFill>
                  <a:srgbClr val="FF0000"/>
                </a:solidFill>
              </a:endParaRPr>
            </a:p>
          </p:txBody>
        </p:sp>
        <p:sp>
          <p:nvSpPr>
            <p:cNvPr id="40" name="Freeform 39">
              <a:extLst>
                <a:ext uri="{FF2B5EF4-FFF2-40B4-BE49-F238E27FC236}">
                  <a16:creationId xmlns:a16="http://schemas.microsoft.com/office/drawing/2014/main" id="{B1D0A4D4-BA4A-9141-B719-74C7A268E91C}"/>
                </a:ext>
              </a:extLst>
            </p:cNvPr>
            <p:cNvSpPr/>
            <p:nvPr/>
          </p:nvSpPr>
          <p:spPr>
            <a:xfrm>
              <a:off x="6579845" y="3471531"/>
              <a:ext cx="1497355" cy="701517"/>
            </a:xfrm>
            <a:custGeom>
              <a:avLst/>
              <a:gdLst>
                <a:gd name="connsiteX0" fmla="*/ 0 w 880533"/>
                <a:gd name="connsiteY0" fmla="*/ 0 h 999066"/>
                <a:gd name="connsiteX1" fmla="*/ 101600 w 880533"/>
                <a:gd name="connsiteY1" fmla="*/ 474133 h 999066"/>
                <a:gd name="connsiteX2" fmla="*/ 440267 w 880533"/>
                <a:gd name="connsiteY2" fmla="*/ 897466 h 999066"/>
                <a:gd name="connsiteX3" fmla="*/ 880533 w 880533"/>
                <a:gd name="connsiteY3" fmla="*/ 999066 h 999066"/>
              </a:gdLst>
              <a:ahLst/>
              <a:cxnLst>
                <a:cxn ang="0">
                  <a:pos x="connsiteX0" y="connsiteY0"/>
                </a:cxn>
                <a:cxn ang="0">
                  <a:pos x="connsiteX1" y="connsiteY1"/>
                </a:cxn>
                <a:cxn ang="0">
                  <a:pos x="connsiteX2" y="connsiteY2"/>
                </a:cxn>
                <a:cxn ang="0">
                  <a:pos x="connsiteX3" y="connsiteY3"/>
                </a:cxn>
              </a:cxnLst>
              <a:rect l="l" t="t" r="r" b="b"/>
              <a:pathLst>
                <a:path w="880533" h="999066">
                  <a:moveTo>
                    <a:pt x="0" y="0"/>
                  </a:moveTo>
                  <a:cubicBezTo>
                    <a:pt x="14111" y="162277"/>
                    <a:pt x="28222" y="324555"/>
                    <a:pt x="101600" y="474133"/>
                  </a:cubicBezTo>
                  <a:cubicBezTo>
                    <a:pt x="174978" y="623711"/>
                    <a:pt x="310445" y="809977"/>
                    <a:pt x="440267" y="897466"/>
                  </a:cubicBezTo>
                  <a:cubicBezTo>
                    <a:pt x="570089" y="984955"/>
                    <a:pt x="725311" y="992010"/>
                    <a:pt x="880533" y="999066"/>
                  </a:cubicBezTo>
                </a:path>
              </a:pathLst>
            </a:custGeom>
            <a:noFill/>
            <a:ln w="254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solidFill>
                  <a:srgbClr val="00B050"/>
                </a:solidFill>
              </a:endParaRPr>
            </a:p>
          </p:txBody>
        </p:sp>
        <p:sp>
          <p:nvSpPr>
            <p:cNvPr id="41" name="TextBox 40">
              <a:extLst>
                <a:ext uri="{FF2B5EF4-FFF2-40B4-BE49-F238E27FC236}">
                  <a16:creationId xmlns:a16="http://schemas.microsoft.com/office/drawing/2014/main" id="{F8A92707-10E5-5D48-AC60-491752EFC595}"/>
                </a:ext>
              </a:extLst>
            </p:cNvPr>
            <p:cNvSpPr txBox="1"/>
            <p:nvPr/>
          </p:nvSpPr>
          <p:spPr>
            <a:xfrm>
              <a:off x="7736116" y="3688716"/>
              <a:ext cx="348172" cy="369332"/>
            </a:xfrm>
            <a:prstGeom prst="rect">
              <a:avLst/>
            </a:prstGeom>
            <a:noFill/>
          </p:spPr>
          <p:txBody>
            <a:bodyPr wrap="none" rtlCol="0">
              <a:spAutoFit/>
            </a:bodyPr>
            <a:lstStyle/>
            <a:p>
              <a:r>
                <a:rPr lang="en-US" dirty="0">
                  <a:solidFill>
                    <a:srgbClr val="00B050"/>
                  </a:solidFill>
                </a:rPr>
                <a:t>t</a:t>
              </a:r>
              <a:r>
                <a:rPr lang="ru-RU" baseline="-25000" dirty="0">
                  <a:solidFill>
                    <a:srgbClr val="00B050"/>
                  </a:solidFill>
                </a:rPr>
                <a:t>2</a:t>
              </a:r>
              <a:endParaRPr lang="en-FR" baseline="-25000" dirty="0">
                <a:solidFill>
                  <a:srgbClr val="00B050"/>
                </a:solidFill>
              </a:endParaRPr>
            </a:p>
          </p:txBody>
        </p:sp>
        <p:sp>
          <p:nvSpPr>
            <p:cNvPr id="42" name="TextBox 41">
              <a:extLst>
                <a:ext uri="{FF2B5EF4-FFF2-40B4-BE49-F238E27FC236}">
                  <a16:creationId xmlns:a16="http://schemas.microsoft.com/office/drawing/2014/main" id="{C60B0B12-37F4-544F-8784-327D80929885}"/>
                </a:ext>
              </a:extLst>
            </p:cNvPr>
            <p:cNvSpPr txBox="1"/>
            <p:nvPr/>
          </p:nvSpPr>
          <p:spPr>
            <a:xfrm>
              <a:off x="6582435" y="2856670"/>
              <a:ext cx="585412" cy="369332"/>
            </a:xfrm>
            <a:prstGeom prst="rect">
              <a:avLst/>
            </a:prstGeom>
            <a:noFill/>
          </p:spPr>
          <p:txBody>
            <a:bodyPr wrap="square" rtlCol="0">
              <a:spAutoFit/>
            </a:bodyPr>
            <a:lstStyle/>
            <a:p>
              <a:r>
                <a:rPr lang="en-US" dirty="0">
                  <a:solidFill>
                    <a:srgbClr val="0070C0"/>
                  </a:solidFill>
                </a:rPr>
                <a:t>t</a:t>
              </a:r>
              <a:r>
                <a:rPr lang="en-US" baseline="-25000" dirty="0">
                  <a:solidFill>
                    <a:srgbClr val="0070C0"/>
                  </a:solidFill>
                </a:rPr>
                <a:t>1</a:t>
              </a:r>
              <a:endParaRPr lang="en-FR" baseline="-25000" dirty="0">
                <a:solidFill>
                  <a:srgbClr val="0070C0"/>
                </a:solidFill>
              </a:endParaRPr>
            </a:p>
          </p:txBody>
        </p:sp>
      </p:grpSp>
      <p:pic>
        <p:nvPicPr>
          <p:cNvPr id="4" name="Picture 3">
            <a:extLst>
              <a:ext uri="{FF2B5EF4-FFF2-40B4-BE49-F238E27FC236}">
                <a16:creationId xmlns:a16="http://schemas.microsoft.com/office/drawing/2014/main" id="{9F72B236-4C7E-1B46-9BD4-9B689E6A2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490" y="3102114"/>
            <a:ext cx="4130070" cy="1040166"/>
          </a:xfrm>
          <a:prstGeom prst="rect">
            <a:avLst/>
          </a:prstGeom>
        </p:spPr>
      </p:pic>
      <p:sp>
        <p:nvSpPr>
          <p:cNvPr id="43" name="TextBox 42">
            <a:extLst>
              <a:ext uri="{FF2B5EF4-FFF2-40B4-BE49-F238E27FC236}">
                <a16:creationId xmlns:a16="http://schemas.microsoft.com/office/drawing/2014/main" id="{A5205D21-BA79-2F47-A961-332D70FD4696}"/>
              </a:ext>
            </a:extLst>
          </p:cNvPr>
          <p:cNvSpPr txBox="1"/>
          <p:nvPr/>
        </p:nvSpPr>
        <p:spPr>
          <a:xfrm>
            <a:off x="196981" y="2908007"/>
            <a:ext cx="5072222" cy="338554"/>
          </a:xfrm>
          <a:prstGeom prst="rect">
            <a:avLst/>
          </a:prstGeom>
          <a:noFill/>
        </p:spPr>
        <p:txBody>
          <a:bodyPr wrap="none" rtlCol="0">
            <a:spAutoFit/>
          </a:bodyPr>
          <a:lstStyle/>
          <a:p>
            <a:r>
              <a:rPr lang="ru-RU" sz="1600" dirty="0"/>
              <a:t>Вероятность того что</a:t>
            </a:r>
            <a:r>
              <a:rPr lang="en-US" sz="1600" dirty="0"/>
              <a:t>, </a:t>
            </a:r>
            <a:r>
              <a:rPr lang="ru-RU" sz="1600" dirty="0"/>
              <a:t>в момент </a:t>
            </a:r>
            <a:r>
              <a:rPr lang="en-US" sz="1600" i="1" dirty="0"/>
              <a:t>t</a:t>
            </a:r>
            <a:r>
              <a:rPr lang="ru-RU" sz="1600" i="1" dirty="0"/>
              <a:t>,</a:t>
            </a:r>
            <a:r>
              <a:rPr lang="ru-RU" sz="1600" dirty="0"/>
              <a:t> дорастет до </a:t>
            </a:r>
            <a:r>
              <a:rPr lang="en-US" sz="1600" i="1" dirty="0"/>
              <a:t>f</a:t>
            </a:r>
            <a:r>
              <a:rPr lang="ru-RU" sz="1600" i="1" dirty="0"/>
              <a:t> </a:t>
            </a:r>
            <a:endParaRPr lang="en-FR" sz="1600" i="1" dirty="0"/>
          </a:p>
        </p:txBody>
      </p:sp>
      <p:sp>
        <p:nvSpPr>
          <p:cNvPr id="44" name="TextBox 43">
            <a:extLst>
              <a:ext uri="{FF2B5EF4-FFF2-40B4-BE49-F238E27FC236}">
                <a16:creationId xmlns:a16="http://schemas.microsoft.com/office/drawing/2014/main" id="{B82B30F0-5D84-F243-8515-2147D3BF67E4}"/>
              </a:ext>
            </a:extLst>
          </p:cNvPr>
          <p:cNvSpPr txBox="1"/>
          <p:nvPr/>
        </p:nvSpPr>
        <p:spPr>
          <a:xfrm>
            <a:off x="238498" y="4291411"/>
            <a:ext cx="2494594" cy="338554"/>
          </a:xfrm>
          <a:prstGeom prst="rect">
            <a:avLst/>
          </a:prstGeom>
          <a:noFill/>
        </p:spPr>
        <p:txBody>
          <a:bodyPr wrap="none" rtlCol="0">
            <a:spAutoFit/>
          </a:bodyPr>
          <a:lstStyle/>
          <a:p>
            <a:r>
              <a:rPr lang="ru-RU" sz="1600" dirty="0"/>
              <a:t>имеет максимум при</a:t>
            </a:r>
            <a:endParaRPr lang="en-FR" sz="1600" i="1" dirty="0"/>
          </a:p>
        </p:txBody>
      </p:sp>
      <p:pic>
        <p:nvPicPr>
          <p:cNvPr id="13" name="Picture 12">
            <a:extLst>
              <a:ext uri="{FF2B5EF4-FFF2-40B4-BE49-F238E27FC236}">
                <a16:creationId xmlns:a16="http://schemas.microsoft.com/office/drawing/2014/main" id="{8FED4F19-17A9-AD44-A843-B2EB48D969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439" y="4319499"/>
            <a:ext cx="938419" cy="354121"/>
          </a:xfrm>
          <a:prstGeom prst="rect">
            <a:avLst/>
          </a:prstGeom>
        </p:spPr>
      </p:pic>
      <p:sp>
        <p:nvSpPr>
          <p:cNvPr id="45" name="TextBox 44">
            <a:extLst>
              <a:ext uri="{FF2B5EF4-FFF2-40B4-BE49-F238E27FC236}">
                <a16:creationId xmlns:a16="http://schemas.microsoft.com/office/drawing/2014/main" id="{74B4E33F-1338-9E40-BDC9-DB8F49E154A1}"/>
              </a:ext>
            </a:extLst>
          </p:cNvPr>
          <p:cNvSpPr txBox="1"/>
          <p:nvPr/>
        </p:nvSpPr>
        <p:spPr>
          <a:xfrm>
            <a:off x="220037" y="4697626"/>
            <a:ext cx="5982728" cy="338554"/>
          </a:xfrm>
          <a:prstGeom prst="rect">
            <a:avLst/>
          </a:prstGeom>
          <a:noFill/>
        </p:spPr>
        <p:txBody>
          <a:bodyPr wrap="none" rtlCol="0">
            <a:spAutoFit/>
          </a:bodyPr>
          <a:lstStyle/>
          <a:p>
            <a:r>
              <a:rPr lang="ru-RU" sz="1600" dirty="0"/>
              <a:t>Вероятность (и время) того что он когда то дорастет до </a:t>
            </a:r>
            <a:r>
              <a:rPr lang="en-US" sz="1600" i="1" dirty="0"/>
              <a:t>f</a:t>
            </a:r>
            <a:r>
              <a:rPr lang="ru-RU" sz="1600" i="1" dirty="0"/>
              <a:t> </a:t>
            </a:r>
            <a:endParaRPr lang="en-FR" sz="1600" i="1" dirty="0"/>
          </a:p>
        </p:txBody>
      </p:sp>
      <p:pic>
        <p:nvPicPr>
          <p:cNvPr id="46" name="Picture 45">
            <a:extLst>
              <a:ext uri="{FF2B5EF4-FFF2-40B4-BE49-F238E27FC236}">
                <a16:creationId xmlns:a16="http://schemas.microsoft.com/office/drawing/2014/main" id="{04C9109E-BB79-654E-A7B3-DD20AA70D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7085" y="4958993"/>
            <a:ext cx="3488217" cy="539945"/>
          </a:xfrm>
          <a:prstGeom prst="rect">
            <a:avLst/>
          </a:prstGeom>
        </p:spPr>
      </p:pic>
      <p:sp>
        <p:nvSpPr>
          <p:cNvPr id="47" name="TextBox 46">
            <a:extLst>
              <a:ext uri="{FF2B5EF4-FFF2-40B4-BE49-F238E27FC236}">
                <a16:creationId xmlns:a16="http://schemas.microsoft.com/office/drawing/2014/main" id="{CD86E9E1-1509-0048-8DD0-758DD9AC5AA6}"/>
              </a:ext>
            </a:extLst>
          </p:cNvPr>
          <p:cNvSpPr txBox="1"/>
          <p:nvPr/>
        </p:nvSpPr>
        <p:spPr>
          <a:xfrm>
            <a:off x="220037" y="5591028"/>
            <a:ext cx="6606296" cy="338554"/>
          </a:xfrm>
          <a:prstGeom prst="rect">
            <a:avLst/>
          </a:prstGeom>
          <a:noFill/>
        </p:spPr>
        <p:txBody>
          <a:bodyPr wrap="none" rtlCol="0">
            <a:spAutoFit/>
          </a:bodyPr>
          <a:lstStyle/>
          <a:p>
            <a:r>
              <a:rPr lang="ru-RU" sz="1600" dirty="0"/>
              <a:t>Вероятность (и время) того что он зафиксируется в популяции</a:t>
            </a:r>
            <a:endParaRPr lang="en-FR" sz="1600" i="1" dirty="0"/>
          </a:p>
        </p:txBody>
      </p:sp>
      <p:pic>
        <p:nvPicPr>
          <p:cNvPr id="51" name="Picture 50">
            <a:extLst>
              <a:ext uri="{FF2B5EF4-FFF2-40B4-BE49-F238E27FC236}">
                <a16:creationId xmlns:a16="http://schemas.microsoft.com/office/drawing/2014/main" id="{D5D5EE2D-1C96-9D4D-AFFF-BAAC4659C8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6920" y="6180478"/>
            <a:ext cx="962072" cy="355360"/>
          </a:xfrm>
          <a:prstGeom prst="rect">
            <a:avLst/>
          </a:prstGeom>
        </p:spPr>
      </p:pic>
      <p:pic>
        <p:nvPicPr>
          <p:cNvPr id="54" name="Picture 53">
            <a:extLst>
              <a:ext uri="{FF2B5EF4-FFF2-40B4-BE49-F238E27FC236}">
                <a16:creationId xmlns:a16="http://schemas.microsoft.com/office/drawing/2014/main" id="{05D546E9-AD7B-6349-B1D0-AA7386953F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6642" y="6180478"/>
            <a:ext cx="1092899" cy="341531"/>
          </a:xfrm>
          <a:prstGeom prst="rect">
            <a:avLst/>
          </a:prstGeom>
        </p:spPr>
      </p:pic>
    </p:spTree>
    <p:extLst>
      <p:ext uri="{BB962C8B-B14F-4D97-AF65-F5344CB8AC3E}">
        <p14:creationId xmlns:p14="http://schemas.microsoft.com/office/powerpoint/2010/main" val="178063970"/>
      </p:ext>
    </p:extLst>
  </p:cSld>
  <p:clrMapOvr>
    <a:masterClrMapping/>
  </p:clrMapOvr>
  <p:transition spd="med" advTm="0">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5B0A-583D-AB4E-A405-D1FC645E740A}"/>
              </a:ext>
            </a:extLst>
          </p:cNvPr>
          <p:cNvSpPr>
            <a:spLocks noGrp="1"/>
          </p:cNvSpPr>
          <p:nvPr>
            <p:ph type="title"/>
          </p:nvPr>
        </p:nvSpPr>
        <p:spPr>
          <a:xfrm>
            <a:off x="472987" y="202200"/>
            <a:ext cx="7235953" cy="1325563"/>
          </a:xfrm>
        </p:spPr>
        <p:txBody>
          <a:bodyPr/>
          <a:lstStyle/>
          <a:p>
            <a:r>
              <a:rPr lang="ru-RU" dirty="0"/>
              <a:t>Мутации и стационарное состояние</a:t>
            </a:r>
            <a:r>
              <a:rPr lang="en-US" dirty="0"/>
              <a:t> s=0</a:t>
            </a:r>
            <a:endParaRPr lang="en-FR" dirty="0"/>
          </a:p>
        </p:txBody>
      </p:sp>
      <p:sp>
        <p:nvSpPr>
          <p:cNvPr id="3" name="Content Placeholder 2">
            <a:extLst>
              <a:ext uri="{FF2B5EF4-FFF2-40B4-BE49-F238E27FC236}">
                <a16:creationId xmlns:a16="http://schemas.microsoft.com/office/drawing/2014/main" id="{8B9C2A2F-E7D3-0249-AB29-4FBF1261D5AA}"/>
              </a:ext>
            </a:extLst>
          </p:cNvPr>
          <p:cNvSpPr>
            <a:spLocks noGrp="1"/>
          </p:cNvSpPr>
          <p:nvPr>
            <p:ph idx="1"/>
          </p:nvPr>
        </p:nvSpPr>
        <p:spPr/>
        <p:txBody>
          <a:bodyPr/>
          <a:lstStyle/>
          <a:p>
            <a:r>
              <a:rPr lang="ru-RU" sz="1600" dirty="0"/>
              <a:t>начнем с </a:t>
            </a:r>
            <a:r>
              <a:rPr lang="en-US" sz="1600" i="1" dirty="0"/>
              <a:t>f</a:t>
            </a:r>
            <a:r>
              <a:rPr lang="en-US" sz="1600" dirty="0"/>
              <a:t> = 0</a:t>
            </a:r>
            <a:endParaRPr lang="ru-RU" sz="1600" dirty="0"/>
          </a:p>
          <a:p>
            <a:r>
              <a:rPr lang="ru-RU" sz="1600" dirty="0"/>
              <a:t> частота генерации аллелей </a:t>
            </a:r>
            <a:r>
              <a:rPr lang="en-US" sz="1600" i="1" dirty="0">
                <a:latin typeface="Symbol" pitchFamily="2" charset="2"/>
              </a:rPr>
              <a:t>m</a:t>
            </a:r>
            <a:r>
              <a:rPr lang="ru-RU" sz="1600" i="1" dirty="0">
                <a:latin typeface="Symbol" pitchFamily="2" charset="2"/>
              </a:rPr>
              <a:t> </a:t>
            </a:r>
            <a:r>
              <a:rPr lang="en-US" sz="1600" i="1" dirty="0"/>
              <a:t>N</a:t>
            </a:r>
            <a:r>
              <a:rPr lang="en-US" sz="1600" dirty="0"/>
              <a:t> </a:t>
            </a:r>
          </a:p>
          <a:p>
            <a:r>
              <a:rPr lang="ru-RU" sz="1600" dirty="0"/>
              <a:t>вероятность фиксации </a:t>
            </a:r>
          </a:p>
          <a:p>
            <a:r>
              <a:rPr lang="ru-RU" sz="1600" dirty="0"/>
              <a:t>продолжительность фиксации</a:t>
            </a:r>
          </a:p>
          <a:p>
            <a:r>
              <a:rPr lang="ru-RU" sz="1600" dirty="0"/>
              <a:t>время ожидания фиксации</a:t>
            </a:r>
            <a:r>
              <a:rPr lang="en-US" sz="1600" dirty="0"/>
              <a:t> </a:t>
            </a:r>
            <a:r>
              <a:rPr lang="ru-RU" sz="1600" dirty="0"/>
              <a:t>          </a:t>
            </a:r>
            <a:r>
              <a:rPr lang="en-US" sz="1800" dirty="0"/>
              <a:t>1/(</a:t>
            </a:r>
            <a:r>
              <a:rPr lang="ru-RU" sz="1800" dirty="0"/>
              <a:t> </a:t>
            </a:r>
            <a:r>
              <a:rPr lang="en-US" sz="1800" i="1" dirty="0">
                <a:latin typeface="Symbol" pitchFamily="2" charset="2"/>
              </a:rPr>
              <a:t>m</a:t>
            </a:r>
            <a:r>
              <a:rPr lang="ru-RU" sz="1800" i="1" dirty="0">
                <a:latin typeface="Symbol" pitchFamily="2" charset="2"/>
              </a:rPr>
              <a:t> </a:t>
            </a:r>
            <a:r>
              <a:rPr lang="en-US" sz="1800" i="1" dirty="0"/>
              <a:t>N</a:t>
            </a:r>
            <a:r>
              <a:rPr lang="ru-RU" sz="1800" dirty="0">
                <a:latin typeface="Symbol" pitchFamily="2" charset="2"/>
              </a:rPr>
              <a:t> (</a:t>
            </a:r>
            <a:r>
              <a:rPr lang="ru-RU" sz="1800" dirty="0"/>
              <a:t>1/</a:t>
            </a:r>
            <a:r>
              <a:rPr lang="en-US" sz="1800" i="1" dirty="0"/>
              <a:t>N</a:t>
            </a:r>
            <a:r>
              <a:rPr lang="ru-RU" sz="1800" dirty="0"/>
              <a:t>)</a:t>
            </a:r>
            <a:r>
              <a:rPr lang="en-US" sz="1800" dirty="0"/>
              <a:t>) = </a:t>
            </a:r>
            <a:r>
              <a:rPr lang="en-US" sz="1800" dirty="0">
                <a:solidFill>
                  <a:srgbClr val="FF0000"/>
                </a:solidFill>
              </a:rPr>
              <a:t>1/</a:t>
            </a:r>
            <a:r>
              <a:rPr lang="en-US" sz="1800" i="1" dirty="0">
                <a:solidFill>
                  <a:srgbClr val="FF0000"/>
                </a:solidFill>
                <a:latin typeface="Symbol" pitchFamily="2" charset="2"/>
              </a:rPr>
              <a:t>m</a:t>
            </a:r>
          </a:p>
          <a:p>
            <a:endParaRPr lang="ru-RU" dirty="0"/>
          </a:p>
          <a:p>
            <a:endParaRPr lang="en-US" dirty="0"/>
          </a:p>
        </p:txBody>
      </p:sp>
      <p:pic>
        <p:nvPicPr>
          <p:cNvPr id="11" name="Picture 10">
            <a:extLst>
              <a:ext uri="{FF2B5EF4-FFF2-40B4-BE49-F238E27FC236}">
                <a16:creationId xmlns:a16="http://schemas.microsoft.com/office/drawing/2014/main" id="{72ACC1DF-4C25-2543-8BEC-B33B4D71E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1391" y="4636728"/>
            <a:ext cx="4277537" cy="2171472"/>
          </a:xfrm>
          <a:prstGeom prst="rect">
            <a:avLst/>
          </a:prstGeom>
        </p:spPr>
      </p:pic>
      <p:pic>
        <p:nvPicPr>
          <p:cNvPr id="17" name="Picture 16">
            <a:extLst>
              <a:ext uri="{FF2B5EF4-FFF2-40B4-BE49-F238E27FC236}">
                <a16:creationId xmlns:a16="http://schemas.microsoft.com/office/drawing/2014/main" id="{14DC6FA0-B24D-F44F-AB9A-AC2B1EAC7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0964" y="3600944"/>
            <a:ext cx="962072" cy="355360"/>
          </a:xfrm>
          <a:prstGeom prst="rect">
            <a:avLst/>
          </a:prstGeom>
        </p:spPr>
      </p:pic>
      <p:pic>
        <p:nvPicPr>
          <p:cNvPr id="18" name="Picture 17">
            <a:extLst>
              <a:ext uri="{FF2B5EF4-FFF2-40B4-BE49-F238E27FC236}">
                <a16:creationId xmlns:a16="http://schemas.microsoft.com/office/drawing/2014/main" id="{08B098EC-FECB-024D-9402-026CDF230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8401" y="3142333"/>
            <a:ext cx="1092899" cy="341531"/>
          </a:xfrm>
          <a:prstGeom prst="rect">
            <a:avLst/>
          </a:prstGeom>
        </p:spPr>
      </p:pic>
      <p:pic>
        <p:nvPicPr>
          <p:cNvPr id="7" name="Content Placeholder 4">
            <a:extLst>
              <a:ext uri="{FF2B5EF4-FFF2-40B4-BE49-F238E27FC236}">
                <a16:creationId xmlns:a16="http://schemas.microsoft.com/office/drawing/2014/main" id="{40FBB68A-42BB-BF4E-B78F-9BD6B11F6C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246" y="4802698"/>
            <a:ext cx="2089714" cy="1709766"/>
          </a:xfrm>
          <a:prstGeom prst="rect">
            <a:avLst/>
          </a:prstGeom>
        </p:spPr>
      </p:pic>
      <p:pic>
        <p:nvPicPr>
          <p:cNvPr id="8" name="Picture 7">
            <a:extLst>
              <a:ext uri="{FF2B5EF4-FFF2-40B4-BE49-F238E27FC236}">
                <a16:creationId xmlns:a16="http://schemas.microsoft.com/office/drawing/2014/main" id="{2E2FF5B9-ED9B-434E-ADFC-0F8953B4D0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8424" y="4671732"/>
            <a:ext cx="1734299" cy="508866"/>
          </a:xfrm>
          <a:prstGeom prst="rect">
            <a:avLst/>
          </a:prstGeom>
        </p:spPr>
      </p:pic>
    </p:spTree>
    <p:extLst>
      <p:ext uri="{BB962C8B-B14F-4D97-AF65-F5344CB8AC3E}">
        <p14:creationId xmlns:p14="http://schemas.microsoft.com/office/powerpoint/2010/main" val="2402329576"/>
      </p:ext>
    </p:extLst>
  </p:cSld>
  <p:clrMapOvr>
    <a:masterClrMapping/>
  </p:clrMapOvr>
  <p:transition spd="med" advTm="0">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E3CD-CC30-EA43-A755-97E4FB249CB5}"/>
              </a:ext>
            </a:extLst>
          </p:cNvPr>
          <p:cNvSpPr>
            <a:spLocks noGrp="1"/>
          </p:cNvSpPr>
          <p:nvPr>
            <p:ph type="title"/>
          </p:nvPr>
        </p:nvSpPr>
        <p:spPr>
          <a:xfrm>
            <a:off x="457199" y="577362"/>
            <a:ext cx="6508377" cy="1143000"/>
          </a:xfrm>
        </p:spPr>
        <p:txBody>
          <a:bodyPr/>
          <a:lstStyle/>
          <a:p>
            <a:r>
              <a:rPr lang="ru-RU" dirty="0"/>
              <a:t>Стохастический порог</a:t>
            </a:r>
            <a:endParaRPr lang="en-FR" dirty="0"/>
          </a:p>
        </p:txBody>
      </p:sp>
      <p:sp>
        <p:nvSpPr>
          <p:cNvPr id="4" name="TextBox 3">
            <a:extLst>
              <a:ext uri="{FF2B5EF4-FFF2-40B4-BE49-F238E27FC236}">
                <a16:creationId xmlns:a16="http://schemas.microsoft.com/office/drawing/2014/main" id="{8AADB6CB-722C-CD47-A6CB-02AB88401381}"/>
              </a:ext>
            </a:extLst>
          </p:cNvPr>
          <p:cNvSpPr txBox="1"/>
          <p:nvPr/>
        </p:nvSpPr>
        <p:spPr>
          <a:xfrm>
            <a:off x="2071012" y="2203857"/>
            <a:ext cx="1058303" cy="369332"/>
          </a:xfrm>
          <a:prstGeom prst="rect">
            <a:avLst/>
          </a:prstGeom>
          <a:noFill/>
        </p:spPr>
        <p:txBody>
          <a:bodyPr wrap="none" rtlCol="0">
            <a:spAutoFit/>
          </a:bodyPr>
          <a:lstStyle/>
          <a:p>
            <a:r>
              <a:rPr lang="ru-RU" dirty="0"/>
              <a:t>Дрейф</a:t>
            </a:r>
            <a:endParaRPr lang="en-FR" dirty="0"/>
          </a:p>
        </p:txBody>
      </p:sp>
      <p:sp>
        <p:nvSpPr>
          <p:cNvPr id="5" name="TextBox 4">
            <a:extLst>
              <a:ext uri="{FF2B5EF4-FFF2-40B4-BE49-F238E27FC236}">
                <a16:creationId xmlns:a16="http://schemas.microsoft.com/office/drawing/2014/main" id="{5F45F0D9-E0E8-894D-B272-DC355E4E68B7}"/>
              </a:ext>
            </a:extLst>
          </p:cNvPr>
          <p:cNvSpPr txBox="1"/>
          <p:nvPr/>
        </p:nvSpPr>
        <p:spPr>
          <a:xfrm>
            <a:off x="3796926" y="2203857"/>
            <a:ext cx="934871" cy="369332"/>
          </a:xfrm>
          <a:prstGeom prst="rect">
            <a:avLst/>
          </a:prstGeom>
          <a:noFill/>
        </p:spPr>
        <p:txBody>
          <a:bodyPr wrap="none" rtlCol="0">
            <a:spAutoFit/>
          </a:bodyPr>
          <a:lstStyle/>
          <a:p>
            <a:r>
              <a:rPr lang="ru-RU" dirty="0"/>
              <a:t>Отбор</a:t>
            </a:r>
            <a:endParaRPr lang="en-FR" dirty="0"/>
          </a:p>
        </p:txBody>
      </p:sp>
      <p:sp>
        <p:nvSpPr>
          <p:cNvPr id="6" name="TextBox 5">
            <a:extLst>
              <a:ext uri="{FF2B5EF4-FFF2-40B4-BE49-F238E27FC236}">
                <a16:creationId xmlns:a16="http://schemas.microsoft.com/office/drawing/2014/main" id="{87939EB7-5BBC-5D45-B237-B55A0F1DC220}"/>
              </a:ext>
            </a:extLst>
          </p:cNvPr>
          <p:cNvSpPr txBox="1"/>
          <p:nvPr/>
        </p:nvSpPr>
        <p:spPr>
          <a:xfrm>
            <a:off x="5559673" y="2203857"/>
            <a:ext cx="1160895" cy="369332"/>
          </a:xfrm>
          <a:prstGeom prst="rect">
            <a:avLst/>
          </a:prstGeom>
          <a:noFill/>
        </p:spPr>
        <p:txBody>
          <a:bodyPr wrap="none" rtlCol="0">
            <a:spAutoFit/>
          </a:bodyPr>
          <a:lstStyle/>
          <a:p>
            <a:r>
              <a:rPr lang="ru-RU" dirty="0"/>
              <a:t>Мутация</a:t>
            </a:r>
            <a:endParaRPr lang="en-FR" dirty="0"/>
          </a:p>
        </p:txBody>
      </p:sp>
      <p:pic>
        <p:nvPicPr>
          <p:cNvPr id="7" name="Picture 6">
            <a:extLst>
              <a:ext uri="{FF2B5EF4-FFF2-40B4-BE49-F238E27FC236}">
                <a16:creationId xmlns:a16="http://schemas.microsoft.com/office/drawing/2014/main" id="{9F743D03-FC54-B047-8F80-328FD4008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276" y="2526323"/>
            <a:ext cx="6337300" cy="812800"/>
          </a:xfrm>
          <a:prstGeom prst="rect">
            <a:avLst/>
          </a:prstGeom>
        </p:spPr>
      </p:pic>
      <p:cxnSp>
        <p:nvCxnSpPr>
          <p:cNvPr id="9" name="Straight Connector 8">
            <a:extLst>
              <a:ext uri="{FF2B5EF4-FFF2-40B4-BE49-F238E27FC236}">
                <a16:creationId xmlns:a16="http://schemas.microsoft.com/office/drawing/2014/main" id="{01EA8DF0-292C-4D49-86E0-EC7C4B87BC05}"/>
              </a:ext>
            </a:extLst>
          </p:cNvPr>
          <p:cNvCxnSpPr>
            <a:cxnSpLocks/>
          </p:cNvCxnSpPr>
          <p:nvPr/>
        </p:nvCxnSpPr>
        <p:spPr>
          <a:xfrm flipV="1">
            <a:off x="5399408" y="2057400"/>
            <a:ext cx="891664" cy="1461478"/>
          </a:xfrm>
          <a:prstGeom prst="line">
            <a:avLst/>
          </a:prstGeom>
          <a:ln w="127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B4BC0CC5-0418-4D40-8044-3F1DDFC22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029" y="3609047"/>
            <a:ext cx="932858" cy="301807"/>
          </a:xfrm>
          <a:prstGeom prst="rect">
            <a:avLst/>
          </a:prstGeom>
        </p:spPr>
      </p:pic>
      <p:sp>
        <p:nvSpPr>
          <p:cNvPr id="19" name="TextBox 18">
            <a:extLst>
              <a:ext uri="{FF2B5EF4-FFF2-40B4-BE49-F238E27FC236}">
                <a16:creationId xmlns:a16="http://schemas.microsoft.com/office/drawing/2014/main" id="{DB2DAB99-BC4A-0846-84D7-2211AF566116}"/>
              </a:ext>
            </a:extLst>
          </p:cNvPr>
          <p:cNvSpPr txBox="1"/>
          <p:nvPr/>
        </p:nvSpPr>
        <p:spPr>
          <a:xfrm>
            <a:off x="1450848" y="3571161"/>
            <a:ext cx="4479111" cy="369332"/>
          </a:xfrm>
          <a:prstGeom prst="rect">
            <a:avLst/>
          </a:prstGeom>
          <a:noFill/>
        </p:spPr>
        <p:txBody>
          <a:bodyPr wrap="none" rtlCol="0">
            <a:spAutoFit/>
          </a:bodyPr>
          <a:lstStyle/>
          <a:p>
            <a:r>
              <a:rPr lang="ru-RU" dirty="0"/>
              <a:t>Начнем с одной невыгодной аллели,</a:t>
            </a:r>
            <a:endParaRPr lang="en-FR" dirty="0"/>
          </a:p>
        </p:txBody>
      </p:sp>
      <p:grpSp>
        <p:nvGrpSpPr>
          <p:cNvPr id="36" name="Group 35">
            <a:extLst>
              <a:ext uri="{FF2B5EF4-FFF2-40B4-BE49-F238E27FC236}">
                <a16:creationId xmlns:a16="http://schemas.microsoft.com/office/drawing/2014/main" id="{38D0E45D-15C3-E247-A5C2-AFC953B19254}"/>
              </a:ext>
            </a:extLst>
          </p:cNvPr>
          <p:cNvGrpSpPr/>
          <p:nvPr/>
        </p:nvGrpSpPr>
        <p:grpSpPr>
          <a:xfrm>
            <a:off x="1561117" y="3176064"/>
            <a:ext cx="4544834" cy="2306502"/>
            <a:chOff x="1561117" y="3176064"/>
            <a:chExt cx="4544834" cy="2306502"/>
          </a:xfrm>
        </p:grpSpPr>
        <p:pic>
          <p:nvPicPr>
            <p:cNvPr id="12" name="Picture 11">
              <a:extLst>
                <a:ext uri="{FF2B5EF4-FFF2-40B4-BE49-F238E27FC236}">
                  <a16:creationId xmlns:a16="http://schemas.microsoft.com/office/drawing/2014/main" id="{C99AB0EE-1B43-694A-8C59-6A45635AC7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5462" y="4189037"/>
              <a:ext cx="1468227" cy="572037"/>
            </a:xfrm>
            <a:prstGeom prst="rect">
              <a:avLst/>
            </a:prstGeom>
          </p:spPr>
        </p:pic>
        <p:sp>
          <p:nvSpPr>
            <p:cNvPr id="13" name="TextBox 12">
              <a:extLst>
                <a:ext uri="{FF2B5EF4-FFF2-40B4-BE49-F238E27FC236}">
                  <a16:creationId xmlns:a16="http://schemas.microsoft.com/office/drawing/2014/main" id="{0628A485-BA8B-D044-AFF1-3DDE412449CD}"/>
                </a:ext>
              </a:extLst>
            </p:cNvPr>
            <p:cNvSpPr txBox="1"/>
            <p:nvPr/>
          </p:nvSpPr>
          <p:spPr>
            <a:xfrm>
              <a:off x="2272349" y="4365388"/>
              <a:ext cx="1713931" cy="369332"/>
            </a:xfrm>
            <a:prstGeom prst="rect">
              <a:avLst/>
            </a:prstGeom>
            <a:noFill/>
          </p:spPr>
          <p:txBody>
            <a:bodyPr wrap="none" rtlCol="0">
              <a:spAutoFit/>
            </a:bodyPr>
            <a:lstStyle/>
            <a:p>
              <a:r>
                <a:rPr lang="ru-RU" dirty="0"/>
                <a:t>Ниже порога</a:t>
              </a:r>
              <a:endParaRPr lang="en-FR" dirty="0"/>
            </a:p>
          </p:txBody>
        </p:sp>
        <p:sp>
          <p:nvSpPr>
            <p:cNvPr id="16" name="TextBox 15">
              <a:extLst>
                <a:ext uri="{FF2B5EF4-FFF2-40B4-BE49-F238E27FC236}">
                  <a16:creationId xmlns:a16="http://schemas.microsoft.com/office/drawing/2014/main" id="{E90E2897-32A7-9244-849E-6EBF5039D581}"/>
                </a:ext>
              </a:extLst>
            </p:cNvPr>
            <p:cNvSpPr txBox="1"/>
            <p:nvPr/>
          </p:nvSpPr>
          <p:spPr>
            <a:xfrm>
              <a:off x="1561117" y="5113234"/>
              <a:ext cx="4544834" cy="369332"/>
            </a:xfrm>
            <a:prstGeom prst="rect">
              <a:avLst/>
            </a:prstGeom>
            <a:noFill/>
          </p:spPr>
          <p:txBody>
            <a:bodyPr wrap="none" rtlCol="0">
              <a:spAutoFit/>
            </a:bodyPr>
            <a:lstStyle/>
            <a:p>
              <a:r>
                <a:rPr lang="ru-RU" dirty="0"/>
                <a:t>Естественный отбор слабее дрейфа</a:t>
              </a:r>
              <a:endParaRPr lang="en-FR" dirty="0"/>
            </a:p>
          </p:txBody>
        </p:sp>
        <p:grpSp>
          <p:nvGrpSpPr>
            <p:cNvPr id="34" name="Group 33">
              <a:extLst>
                <a:ext uri="{FF2B5EF4-FFF2-40B4-BE49-F238E27FC236}">
                  <a16:creationId xmlns:a16="http://schemas.microsoft.com/office/drawing/2014/main" id="{ADF42686-2F54-F247-8D2D-555191652E07}"/>
                </a:ext>
              </a:extLst>
            </p:cNvPr>
            <p:cNvGrpSpPr/>
            <p:nvPr/>
          </p:nvGrpSpPr>
          <p:grpSpPr>
            <a:xfrm>
              <a:off x="3352801" y="3176064"/>
              <a:ext cx="1135583" cy="1189324"/>
              <a:chOff x="3352801" y="3176064"/>
              <a:chExt cx="1135583" cy="1189324"/>
            </a:xfrm>
          </p:grpSpPr>
          <p:cxnSp>
            <p:nvCxnSpPr>
              <p:cNvPr id="21" name="Straight Arrow Connector 20">
                <a:extLst>
                  <a:ext uri="{FF2B5EF4-FFF2-40B4-BE49-F238E27FC236}">
                    <a16:creationId xmlns:a16="http://schemas.microsoft.com/office/drawing/2014/main" id="{63999678-1B39-BE40-8657-BA852A554775}"/>
                  </a:ext>
                </a:extLst>
              </p:cNvPr>
              <p:cNvCxnSpPr>
                <a:cxnSpLocks/>
              </p:cNvCxnSpPr>
              <p:nvPr/>
            </p:nvCxnSpPr>
            <p:spPr>
              <a:xfrm flipH="1" flipV="1">
                <a:off x="3352801" y="3231823"/>
                <a:ext cx="1043210" cy="11106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250E3DD-11D0-9643-984E-FEBD158ABDB4}"/>
                  </a:ext>
                </a:extLst>
              </p:cNvPr>
              <p:cNvCxnSpPr>
                <a:cxnSpLocks/>
              </p:cNvCxnSpPr>
              <p:nvPr/>
            </p:nvCxnSpPr>
            <p:spPr>
              <a:xfrm flipV="1">
                <a:off x="4385385" y="3176064"/>
                <a:ext cx="102999" cy="11893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0CB8E9C-30B5-B44B-BE94-03600FA2D702}"/>
                  </a:ext>
                </a:extLst>
              </p:cNvPr>
              <p:cNvCxnSpPr>
                <a:cxnSpLocks/>
              </p:cNvCxnSpPr>
              <p:nvPr/>
            </p:nvCxnSpPr>
            <p:spPr>
              <a:xfrm>
                <a:off x="3658343" y="3518878"/>
                <a:ext cx="73766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94EEE6B-175D-1940-A290-A8D211C35A26}"/>
                  </a:ext>
                </a:extLst>
              </p:cNvPr>
              <p:cNvCxnSpPr>
                <a:cxnSpLocks/>
              </p:cNvCxnSpPr>
              <p:nvPr/>
            </p:nvCxnSpPr>
            <p:spPr>
              <a:xfrm>
                <a:off x="3593820" y="3459404"/>
                <a:ext cx="802191"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38" name="Group 37">
            <a:extLst>
              <a:ext uri="{FF2B5EF4-FFF2-40B4-BE49-F238E27FC236}">
                <a16:creationId xmlns:a16="http://schemas.microsoft.com/office/drawing/2014/main" id="{2D69FF92-AC38-B048-B16D-D9163B6E0D6A}"/>
              </a:ext>
            </a:extLst>
          </p:cNvPr>
          <p:cNvGrpSpPr/>
          <p:nvPr/>
        </p:nvGrpSpPr>
        <p:grpSpPr>
          <a:xfrm>
            <a:off x="899060" y="5596166"/>
            <a:ext cx="6985168" cy="695422"/>
            <a:chOff x="899060" y="5596166"/>
            <a:chExt cx="6985168" cy="695422"/>
          </a:xfrm>
        </p:grpSpPr>
        <p:pic>
          <p:nvPicPr>
            <p:cNvPr id="17" name="Picture 16">
              <a:extLst>
                <a:ext uri="{FF2B5EF4-FFF2-40B4-BE49-F238E27FC236}">
                  <a16:creationId xmlns:a16="http://schemas.microsoft.com/office/drawing/2014/main" id="{4AB65B70-C7F4-204C-8C2C-CB1E15D68F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6011" y="5703053"/>
              <a:ext cx="3488217" cy="539945"/>
            </a:xfrm>
            <a:prstGeom prst="rect">
              <a:avLst/>
            </a:prstGeom>
          </p:spPr>
        </p:pic>
        <p:grpSp>
          <p:nvGrpSpPr>
            <p:cNvPr id="35" name="Group 34">
              <a:extLst>
                <a:ext uri="{FF2B5EF4-FFF2-40B4-BE49-F238E27FC236}">
                  <a16:creationId xmlns:a16="http://schemas.microsoft.com/office/drawing/2014/main" id="{F59A9B7F-AF7A-F344-A1EE-AFB39436693D}"/>
                </a:ext>
              </a:extLst>
            </p:cNvPr>
            <p:cNvGrpSpPr/>
            <p:nvPr/>
          </p:nvGrpSpPr>
          <p:grpSpPr>
            <a:xfrm>
              <a:off x="899060" y="5596166"/>
              <a:ext cx="2594858" cy="695422"/>
              <a:chOff x="899060" y="5596166"/>
              <a:chExt cx="2594858" cy="695422"/>
            </a:xfrm>
          </p:grpSpPr>
          <p:pic>
            <p:nvPicPr>
              <p:cNvPr id="15" name="Picture 14">
                <a:extLst>
                  <a:ext uri="{FF2B5EF4-FFF2-40B4-BE49-F238E27FC236}">
                    <a16:creationId xmlns:a16="http://schemas.microsoft.com/office/drawing/2014/main" id="{44263428-55E0-514B-B241-116C56B4AB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060" y="5596166"/>
                <a:ext cx="2594858" cy="695422"/>
              </a:xfrm>
              <a:prstGeom prst="rect">
                <a:avLst/>
              </a:prstGeom>
            </p:spPr>
          </p:pic>
          <p:sp>
            <p:nvSpPr>
              <p:cNvPr id="33" name="Rectangle 32">
                <a:extLst>
                  <a:ext uri="{FF2B5EF4-FFF2-40B4-BE49-F238E27FC236}">
                    <a16:creationId xmlns:a16="http://schemas.microsoft.com/office/drawing/2014/main" id="{308A9945-02D5-FE4F-A102-CB8D75483B61}"/>
                  </a:ext>
                </a:extLst>
              </p:cNvPr>
              <p:cNvSpPr/>
              <p:nvPr/>
            </p:nvSpPr>
            <p:spPr>
              <a:xfrm>
                <a:off x="911266" y="5729556"/>
                <a:ext cx="320140" cy="53994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solidFill>
                    <a:latin typeface="Symbol" pitchFamily="2" charset="2"/>
                  </a:rPr>
                  <a:t>r</a:t>
                </a:r>
                <a:endParaRPr lang="en-FR" i="1" dirty="0">
                  <a:solidFill>
                    <a:schemeClr val="tx1"/>
                  </a:solidFill>
                  <a:latin typeface="Symbol" pitchFamily="2" charset="2"/>
                </a:endParaRPr>
              </a:p>
            </p:txBody>
          </p:sp>
        </p:grpSp>
      </p:grpSp>
      <p:grpSp>
        <p:nvGrpSpPr>
          <p:cNvPr id="39" name="Group 38">
            <a:extLst>
              <a:ext uri="{FF2B5EF4-FFF2-40B4-BE49-F238E27FC236}">
                <a16:creationId xmlns:a16="http://schemas.microsoft.com/office/drawing/2014/main" id="{8F133BA5-0E90-404D-9D96-0BA50FC77C97}"/>
              </a:ext>
            </a:extLst>
          </p:cNvPr>
          <p:cNvGrpSpPr/>
          <p:nvPr/>
        </p:nvGrpSpPr>
        <p:grpSpPr>
          <a:xfrm>
            <a:off x="6438152" y="4082238"/>
            <a:ext cx="1698180" cy="1162008"/>
            <a:chOff x="6130321" y="2856670"/>
            <a:chExt cx="2488746" cy="1817899"/>
          </a:xfrm>
        </p:grpSpPr>
        <p:sp>
          <p:nvSpPr>
            <p:cNvPr id="40" name="TextBox 39">
              <a:extLst>
                <a:ext uri="{FF2B5EF4-FFF2-40B4-BE49-F238E27FC236}">
                  <a16:creationId xmlns:a16="http://schemas.microsoft.com/office/drawing/2014/main" id="{2C895072-545F-C64F-90DD-4FEC3F071DED}"/>
                </a:ext>
              </a:extLst>
            </p:cNvPr>
            <p:cNvSpPr txBox="1"/>
            <p:nvPr/>
          </p:nvSpPr>
          <p:spPr>
            <a:xfrm>
              <a:off x="6130321" y="2954543"/>
              <a:ext cx="311304" cy="369332"/>
            </a:xfrm>
            <a:prstGeom prst="rect">
              <a:avLst/>
            </a:prstGeom>
            <a:noFill/>
          </p:spPr>
          <p:txBody>
            <a:bodyPr wrap="none" rtlCol="0">
              <a:spAutoFit/>
            </a:bodyPr>
            <a:lstStyle/>
            <a:p>
              <a:r>
                <a:rPr lang="en-US" dirty="0">
                  <a:latin typeface="Symbol" pitchFamily="2" charset="2"/>
                </a:rPr>
                <a:t>r</a:t>
              </a:r>
              <a:endParaRPr lang="en-FR" dirty="0">
                <a:latin typeface="Symbol" pitchFamily="2" charset="2"/>
              </a:endParaRPr>
            </a:p>
          </p:txBody>
        </p:sp>
        <p:cxnSp>
          <p:nvCxnSpPr>
            <p:cNvPr id="41" name="Straight Arrow Connector 40">
              <a:extLst>
                <a:ext uri="{FF2B5EF4-FFF2-40B4-BE49-F238E27FC236}">
                  <a16:creationId xmlns:a16="http://schemas.microsoft.com/office/drawing/2014/main" id="{BED6F35F-F48B-474A-BBE3-A38A4D6D09E7}"/>
                </a:ext>
              </a:extLst>
            </p:cNvPr>
            <p:cNvCxnSpPr/>
            <p:nvPr/>
          </p:nvCxnSpPr>
          <p:spPr>
            <a:xfrm flipV="1">
              <a:off x="6502400" y="2954543"/>
              <a:ext cx="0" cy="1244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53ECCFA0-5245-8048-BF33-4D28A85BCA9D}"/>
                </a:ext>
              </a:extLst>
            </p:cNvPr>
            <p:cNvCxnSpPr>
              <a:cxnSpLocks/>
            </p:cNvCxnSpPr>
            <p:nvPr/>
          </p:nvCxnSpPr>
          <p:spPr>
            <a:xfrm>
              <a:off x="6502400" y="4190105"/>
              <a:ext cx="2116667" cy="262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Freeform 42">
              <a:extLst>
                <a:ext uri="{FF2B5EF4-FFF2-40B4-BE49-F238E27FC236}">
                  <a16:creationId xmlns:a16="http://schemas.microsoft.com/office/drawing/2014/main" id="{18242545-CABF-DE40-95B5-9F7DCBB8108D}"/>
                </a:ext>
              </a:extLst>
            </p:cNvPr>
            <p:cNvSpPr/>
            <p:nvPr/>
          </p:nvSpPr>
          <p:spPr>
            <a:xfrm>
              <a:off x="6914777" y="3212321"/>
              <a:ext cx="136008" cy="1004079"/>
            </a:xfrm>
            <a:custGeom>
              <a:avLst/>
              <a:gdLst>
                <a:gd name="connsiteX0" fmla="*/ 0 w 328251"/>
                <a:gd name="connsiteY0" fmla="*/ 987146 h 1004079"/>
                <a:gd name="connsiteX1" fmla="*/ 84667 w 328251"/>
                <a:gd name="connsiteY1" fmla="*/ 750079 h 1004079"/>
                <a:gd name="connsiteX2" fmla="*/ 101600 w 328251"/>
                <a:gd name="connsiteY2" fmla="*/ 326746 h 1004079"/>
                <a:gd name="connsiteX3" fmla="*/ 203200 w 328251"/>
                <a:gd name="connsiteY3" fmla="*/ 5012 h 1004079"/>
                <a:gd name="connsiteX4" fmla="*/ 254000 w 328251"/>
                <a:gd name="connsiteY4" fmla="*/ 174346 h 1004079"/>
                <a:gd name="connsiteX5" fmla="*/ 321734 w 328251"/>
                <a:gd name="connsiteY5" fmla="*/ 733146 h 1004079"/>
                <a:gd name="connsiteX6" fmla="*/ 321734 w 328251"/>
                <a:gd name="connsiteY6" fmla="*/ 1004079 h 100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51" h="1004079">
                  <a:moveTo>
                    <a:pt x="0" y="987146"/>
                  </a:moveTo>
                  <a:cubicBezTo>
                    <a:pt x="33867" y="923646"/>
                    <a:pt x="67734" y="860146"/>
                    <a:pt x="84667" y="750079"/>
                  </a:cubicBezTo>
                  <a:cubicBezTo>
                    <a:pt x="101600" y="640012"/>
                    <a:pt x="81844" y="450924"/>
                    <a:pt x="101600" y="326746"/>
                  </a:cubicBezTo>
                  <a:cubicBezTo>
                    <a:pt x="121356" y="202568"/>
                    <a:pt x="177800" y="30412"/>
                    <a:pt x="203200" y="5012"/>
                  </a:cubicBezTo>
                  <a:cubicBezTo>
                    <a:pt x="228600" y="-20388"/>
                    <a:pt x="234244" y="52990"/>
                    <a:pt x="254000" y="174346"/>
                  </a:cubicBezTo>
                  <a:cubicBezTo>
                    <a:pt x="273756" y="295702"/>
                    <a:pt x="310445" y="594857"/>
                    <a:pt x="321734" y="733146"/>
                  </a:cubicBezTo>
                  <a:cubicBezTo>
                    <a:pt x="333023" y="871435"/>
                    <a:pt x="327378" y="937757"/>
                    <a:pt x="321734" y="1004079"/>
                  </a:cubicBezTo>
                </a:path>
              </a:pathLst>
            </a:cu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44" name="Freeform 43">
              <a:extLst>
                <a:ext uri="{FF2B5EF4-FFF2-40B4-BE49-F238E27FC236}">
                  <a16:creationId xmlns:a16="http://schemas.microsoft.com/office/drawing/2014/main" id="{96B871AD-B213-FC4A-A05A-D9E70E233286}"/>
                </a:ext>
              </a:extLst>
            </p:cNvPr>
            <p:cNvSpPr/>
            <p:nvPr/>
          </p:nvSpPr>
          <p:spPr>
            <a:xfrm>
              <a:off x="6703110" y="3182249"/>
              <a:ext cx="880533" cy="999066"/>
            </a:xfrm>
            <a:custGeom>
              <a:avLst/>
              <a:gdLst>
                <a:gd name="connsiteX0" fmla="*/ 0 w 880533"/>
                <a:gd name="connsiteY0" fmla="*/ 0 h 999066"/>
                <a:gd name="connsiteX1" fmla="*/ 101600 w 880533"/>
                <a:gd name="connsiteY1" fmla="*/ 474133 h 999066"/>
                <a:gd name="connsiteX2" fmla="*/ 440267 w 880533"/>
                <a:gd name="connsiteY2" fmla="*/ 897466 h 999066"/>
                <a:gd name="connsiteX3" fmla="*/ 880533 w 880533"/>
                <a:gd name="connsiteY3" fmla="*/ 999066 h 999066"/>
              </a:gdLst>
              <a:ahLst/>
              <a:cxnLst>
                <a:cxn ang="0">
                  <a:pos x="connsiteX0" y="connsiteY0"/>
                </a:cxn>
                <a:cxn ang="0">
                  <a:pos x="connsiteX1" y="connsiteY1"/>
                </a:cxn>
                <a:cxn ang="0">
                  <a:pos x="connsiteX2" y="connsiteY2"/>
                </a:cxn>
                <a:cxn ang="0">
                  <a:pos x="connsiteX3" y="connsiteY3"/>
                </a:cxn>
              </a:cxnLst>
              <a:rect l="l" t="t" r="r" b="b"/>
              <a:pathLst>
                <a:path w="880533" h="999066">
                  <a:moveTo>
                    <a:pt x="0" y="0"/>
                  </a:moveTo>
                  <a:cubicBezTo>
                    <a:pt x="14111" y="162277"/>
                    <a:pt x="28222" y="324555"/>
                    <a:pt x="101600" y="474133"/>
                  </a:cubicBezTo>
                  <a:cubicBezTo>
                    <a:pt x="174978" y="623711"/>
                    <a:pt x="310445" y="809977"/>
                    <a:pt x="440267" y="897466"/>
                  </a:cubicBezTo>
                  <a:cubicBezTo>
                    <a:pt x="570089" y="984955"/>
                    <a:pt x="725311" y="992010"/>
                    <a:pt x="880533" y="999066"/>
                  </a:cubicBezTo>
                </a:path>
              </a:pathLst>
            </a:custGeom>
            <a:noFill/>
            <a:ln w="254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45" name="TextBox 44">
              <a:extLst>
                <a:ext uri="{FF2B5EF4-FFF2-40B4-BE49-F238E27FC236}">
                  <a16:creationId xmlns:a16="http://schemas.microsoft.com/office/drawing/2014/main" id="{B3DD7E87-803F-0F43-B5AE-ED4EF02FEDA3}"/>
                </a:ext>
              </a:extLst>
            </p:cNvPr>
            <p:cNvSpPr txBox="1"/>
            <p:nvPr/>
          </p:nvSpPr>
          <p:spPr>
            <a:xfrm>
              <a:off x="6703110" y="4305237"/>
              <a:ext cx="585417" cy="369332"/>
            </a:xfrm>
            <a:prstGeom prst="rect">
              <a:avLst/>
            </a:prstGeom>
            <a:noFill/>
          </p:spPr>
          <p:txBody>
            <a:bodyPr wrap="none" rtlCol="0">
              <a:spAutoFit/>
            </a:bodyPr>
            <a:lstStyle/>
            <a:p>
              <a:r>
                <a:rPr lang="ru-RU" dirty="0"/>
                <a:t>1/</a:t>
              </a:r>
              <a:r>
                <a:rPr lang="en-US" dirty="0"/>
                <a:t>N</a:t>
              </a:r>
              <a:endParaRPr lang="en-FR" dirty="0"/>
            </a:p>
          </p:txBody>
        </p:sp>
        <p:sp>
          <p:nvSpPr>
            <p:cNvPr id="46" name="TextBox 45">
              <a:extLst>
                <a:ext uri="{FF2B5EF4-FFF2-40B4-BE49-F238E27FC236}">
                  <a16:creationId xmlns:a16="http://schemas.microsoft.com/office/drawing/2014/main" id="{E1696070-4F49-7D4C-B619-77D960A95B9D}"/>
                </a:ext>
              </a:extLst>
            </p:cNvPr>
            <p:cNvSpPr txBox="1"/>
            <p:nvPr/>
          </p:nvSpPr>
          <p:spPr>
            <a:xfrm>
              <a:off x="8239497" y="4283941"/>
              <a:ext cx="256802" cy="369332"/>
            </a:xfrm>
            <a:prstGeom prst="rect">
              <a:avLst/>
            </a:prstGeom>
            <a:noFill/>
          </p:spPr>
          <p:txBody>
            <a:bodyPr wrap="none" rtlCol="0">
              <a:spAutoFit/>
            </a:bodyPr>
            <a:lstStyle/>
            <a:p>
              <a:r>
                <a:rPr lang="en-US" dirty="0"/>
                <a:t>f</a:t>
              </a:r>
              <a:endParaRPr lang="en-FR" dirty="0"/>
            </a:p>
          </p:txBody>
        </p:sp>
        <p:sp>
          <p:nvSpPr>
            <p:cNvPr id="47" name="TextBox 46">
              <a:extLst>
                <a:ext uri="{FF2B5EF4-FFF2-40B4-BE49-F238E27FC236}">
                  <a16:creationId xmlns:a16="http://schemas.microsoft.com/office/drawing/2014/main" id="{F02997C9-2A09-A549-8145-890351E7F1EE}"/>
                </a:ext>
              </a:extLst>
            </p:cNvPr>
            <p:cNvSpPr txBox="1"/>
            <p:nvPr/>
          </p:nvSpPr>
          <p:spPr>
            <a:xfrm>
              <a:off x="7038553" y="3472432"/>
              <a:ext cx="530915" cy="369332"/>
            </a:xfrm>
            <a:prstGeom prst="rect">
              <a:avLst/>
            </a:prstGeom>
            <a:noFill/>
          </p:spPr>
          <p:txBody>
            <a:bodyPr wrap="none" rtlCol="0">
              <a:spAutoFit/>
            </a:bodyPr>
            <a:lstStyle/>
            <a:p>
              <a:r>
                <a:rPr lang="en-US" dirty="0">
                  <a:solidFill>
                    <a:srgbClr val="FF0000"/>
                  </a:solidFill>
                </a:rPr>
                <a:t>t=0</a:t>
              </a:r>
              <a:endParaRPr lang="en-FR" dirty="0">
                <a:solidFill>
                  <a:srgbClr val="FF0000"/>
                </a:solidFill>
              </a:endParaRPr>
            </a:p>
          </p:txBody>
        </p:sp>
        <p:sp>
          <p:nvSpPr>
            <p:cNvPr id="48" name="Freeform 47">
              <a:extLst>
                <a:ext uri="{FF2B5EF4-FFF2-40B4-BE49-F238E27FC236}">
                  <a16:creationId xmlns:a16="http://schemas.microsoft.com/office/drawing/2014/main" id="{53CA8AB0-63E6-B943-B4A3-B4A8EC10680E}"/>
                </a:ext>
              </a:extLst>
            </p:cNvPr>
            <p:cNvSpPr/>
            <p:nvPr/>
          </p:nvSpPr>
          <p:spPr>
            <a:xfrm>
              <a:off x="6579845" y="3471531"/>
              <a:ext cx="1497355" cy="701517"/>
            </a:xfrm>
            <a:custGeom>
              <a:avLst/>
              <a:gdLst>
                <a:gd name="connsiteX0" fmla="*/ 0 w 880533"/>
                <a:gd name="connsiteY0" fmla="*/ 0 h 999066"/>
                <a:gd name="connsiteX1" fmla="*/ 101600 w 880533"/>
                <a:gd name="connsiteY1" fmla="*/ 474133 h 999066"/>
                <a:gd name="connsiteX2" fmla="*/ 440267 w 880533"/>
                <a:gd name="connsiteY2" fmla="*/ 897466 h 999066"/>
                <a:gd name="connsiteX3" fmla="*/ 880533 w 880533"/>
                <a:gd name="connsiteY3" fmla="*/ 999066 h 999066"/>
              </a:gdLst>
              <a:ahLst/>
              <a:cxnLst>
                <a:cxn ang="0">
                  <a:pos x="connsiteX0" y="connsiteY0"/>
                </a:cxn>
                <a:cxn ang="0">
                  <a:pos x="connsiteX1" y="connsiteY1"/>
                </a:cxn>
                <a:cxn ang="0">
                  <a:pos x="connsiteX2" y="connsiteY2"/>
                </a:cxn>
                <a:cxn ang="0">
                  <a:pos x="connsiteX3" y="connsiteY3"/>
                </a:cxn>
              </a:cxnLst>
              <a:rect l="l" t="t" r="r" b="b"/>
              <a:pathLst>
                <a:path w="880533" h="999066">
                  <a:moveTo>
                    <a:pt x="0" y="0"/>
                  </a:moveTo>
                  <a:cubicBezTo>
                    <a:pt x="14111" y="162277"/>
                    <a:pt x="28222" y="324555"/>
                    <a:pt x="101600" y="474133"/>
                  </a:cubicBezTo>
                  <a:cubicBezTo>
                    <a:pt x="174978" y="623711"/>
                    <a:pt x="310445" y="809977"/>
                    <a:pt x="440267" y="897466"/>
                  </a:cubicBezTo>
                  <a:cubicBezTo>
                    <a:pt x="570089" y="984955"/>
                    <a:pt x="725311" y="992010"/>
                    <a:pt x="880533" y="999066"/>
                  </a:cubicBezTo>
                </a:path>
              </a:pathLst>
            </a:custGeom>
            <a:noFill/>
            <a:ln w="254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solidFill>
                  <a:srgbClr val="00B050"/>
                </a:solidFill>
              </a:endParaRPr>
            </a:p>
          </p:txBody>
        </p:sp>
        <p:sp>
          <p:nvSpPr>
            <p:cNvPr id="49" name="TextBox 48">
              <a:extLst>
                <a:ext uri="{FF2B5EF4-FFF2-40B4-BE49-F238E27FC236}">
                  <a16:creationId xmlns:a16="http://schemas.microsoft.com/office/drawing/2014/main" id="{120C8941-D093-C448-B24F-1E8CC1E280CF}"/>
                </a:ext>
              </a:extLst>
            </p:cNvPr>
            <p:cNvSpPr txBox="1"/>
            <p:nvPr/>
          </p:nvSpPr>
          <p:spPr>
            <a:xfrm>
              <a:off x="7736116" y="3688716"/>
              <a:ext cx="348172" cy="369332"/>
            </a:xfrm>
            <a:prstGeom prst="rect">
              <a:avLst/>
            </a:prstGeom>
            <a:noFill/>
          </p:spPr>
          <p:txBody>
            <a:bodyPr wrap="none" rtlCol="0">
              <a:spAutoFit/>
            </a:bodyPr>
            <a:lstStyle/>
            <a:p>
              <a:r>
                <a:rPr lang="en-US" dirty="0">
                  <a:solidFill>
                    <a:srgbClr val="00B050"/>
                  </a:solidFill>
                </a:rPr>
                <a:t>t</a:t>
              </a:r>
              <a:r>
                <a:rPr lang="ru-RU" baseline="-25000" dirty="0">
                  <a:solidFill>
                    <a:srgbClr val="00B050"/>
                  </a:solidFill>
                </a:rPr>
                <a:t>2</a:t>
              </a:r>
              <a:endParaRPr lang="en-FR" baseline="-25000" dirty="0">
                <a:solidFill>
                  <a:srgbClr val="00B050"/>
                </a:solidFill>
              </a:endParaRPr>
            </a:p>
          </p:txBody>
        </p:sp>
        <p:sp>
          <p:nvSpPr>
            <p:cNvPr id="50" name="TextBox 49">
              <a:extLst>
                <a:ext uri="{FF2B5EF4-FFF2-40B4-BE49-F238E27FC236}">
                  <a16:creationId xmlns:a16="http://schemas.microsoft.com/office/drawing/2014/main" id="{6F1A8A04-6DA7-FE40-B214-7E3CE1110B6F}"/>
                </a:ext>
              </a:extLst>
            </p:cNvPr>
            <p:cNvSpPr txBox="1"/>
            <p:nvPr/>
          </p:nvSpPr>
          <p:spPr>
            <a:xfrm>
              <a:off x="6582435" y="2856670"/>
              <a:ext cx="585412" cy="369332"/>
            </a:xfrm>
            <a:prstGeom prst="rect">
              <a:avLst/>
            </a:prstGeom>
            <a:noFill/>
          </p:spPr>
          <p:txBody>
            <a:bodyPr wrap="square" rtlCol="0">
              <a:spAutoFit/>
            </a:bodyPr>
            <a:lstStyle/>
            <a:p>
              <a:r>
                <a:rPr lang="en-US" dirty="0">
                  <a:solidFill>
                    <a:srgbClr val="0070C0"/>
                  </a:solidFill>
                </a:rPr>
                <a:t>t</a:t>
              </a:r>
              <a:r>
                <a:rPr lang="en-US" baseline="-25000" dirty="0">
                  <a:solidFill>
                    <a:srgbClr val="0070C0"/>
                  </a:solidFill>
                </a:rPr>
                <a:t>1</a:t>
              </a:r>
              <a:endParaRPr lang="en-FR" baseline="-25000" dirty="0">
                <a:solidFill>
                  <a:srgbClr val="0070C0"/>
                </a:solidFill>
              </a:endParaRPr>
            </a:p>
          </p:txBody>
        </p:sp>
      </p:grpSp>
    </p:spTree>
    <p:extLst>
      <p:ext uri="{BB962C8B-B14F-4D97-AF65-F5344CB8AC3E}">
        <p14:creationId xmlns:p14="http://schemas.microsoft.com/office/powerpoint/2010/main" val="3049067828"/>
      </p:ext>
    </p:extLst>
  </p:cSld>
  <p:clrMapOvr>
    <a:masterClrMapping/>
  </p:clrMapOvr>
  <p:transition spd="med" advTm="0">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05BAF-D8BC-8E43-AF3E-19EA1141FBAB}"/>
              </a:ext>
            </a:extLst>
          </p:cNvPr>
          <p:cNvSpPr>
            <a:spLocks noGrp="1"/>
          </p:cNvSpPr>
          <p:nvPr>
            <p:ph type="title"/>
          </p:nvPr>
        </p:nvSpPr>
        <p:spPr>
          <a:xfrm>
            <a:off x="427382" y="895105"/>
            <a:ext cx="6508377" cy="1143000"/>
          </a:xfrm>
        </p:spPr>
        <p:txBody>
          <a:bodyPr/>
          <a:lstStyle/>
          <a:p>
            <a:r>
              <a:rPr lang="ru-RU" sz="2800" dirty="0"/>
              <a:t>Аккумуляция невыгодных мутантов и переход  к стационарному состоянию</a:t>
            </a:r>
            <a:endParaRPr lang="en-FR" dirty="0"/>
          </a:p>
        </p:txBody>
      </p:sp>
      <p:pic>
        <p:nvPicPr>
          <p:cNvPr id="5" name="Content Placeholder 4">
            <a:extLst>
              <a:ext uri="{FF2B5EF4-FFF2-40B4-BE49-F238E27FC236}">
                <a16:creationId xmlns:a16="http://schemas.microsoft.com/office/drawing/2014/main" id="{FFE1CE4D-AE03-294C-A2E1-9E3561DAC0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096" y="2273595"/>
            <a:ext cx="5413584" cy="3916363"/>
          </a:xfrm>
        </p:spPr>
      </p:pic>
      <p:pic>
        <p:nvPicPr>
          <p:cNvPr id="4" name="Content Placeholder 6">
            <a:extLst>
              <a:ext uri="{FF2B5EF4-FFF2-40B4-BE49-F238E27FC236}">
                <a16:creationId xmlns:a16="http://schemas.microsoft.com/office/drawing/2014/main" id="{AA774388-1F6A-DB40-B11B-E519D7B3D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9210" y="3129916"/>
            <a:ext cx="2990453" cy="2697163"/>
          </a:xfrm>
          <a:prstGeom prst="rect">
            <a:avLst/>
          </a:prstGeom>
        </p:spPr>
      </p:pic>
      <p:pic>
        <p:nvPicPr>
          <p:cNvPr id="6" name="Picture 5">
            <a:extLst>
              <a:ext uri="{FF2B5EF4-FFF2-40B4-BE49-F238E27FC236}">
                <a16:creationId xmlns:a16="http://schemas.microsoft.com/office/drawing/2014/main" id="{785A62C3-D096-DC45-A43E-4778AFAD76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1757" y="3107447"/>
            <a:ext cx="2037906" cy="507290"/>
          </a:xfrm>
          <a:prstGeom prst="rect">
            <a:avLst/>
          </a:prstGeom>
        </p:spPr>
      </p:pic>
      <p:sp>
        <p:nvSpPr>
          <p:cNvPr id="3" name="Oval 2">
            <a:extLst>
              <a:ext uri="{FF2B5EF4-FFF2-40B4-BE49-F238E27FC236}">
                <a16:creationId xmlns:a16="http://schemas.microsoft.com/office/drawing/2014/main" id="{162EDC45-A4CB-3043-A1D9-7F67EB0FF1FD}"/>
              </a:ext>
            </a:extLst>
          </p:cNvPr>
          <p:cNvSpPr/>
          <p:nvPr/>
        </p:nvSpPr>
        <p:spPr>
          <a:xfrm>
            <a:off x="233916" y="2679405"/>
            <a:ext cx="3274828" cy="1169581"/>
          </a:xfrm>
          <a:prstGeom prst="ellipse">
            <a:avLst/>
          </a:prstGeom>
          <a:solidFill>
            <a:srgbClr val="FFFF00">
              <a:alpha val="3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Tree>
    <p:extLst>
      <p:ext uri="{BB962C8B-B14F-4D97-AF65-F5344CB8AC3E}">
        <p14:creationId xmlns:p14="http://schemas.microsoft.com/office/powerpoint/2010/main" val="1973593634"/>
      </p:ext>
    </p:extLst>
  </p:cSld>
  <p:clrMapOvr>
    <a:masterClrMapping/>
  </p:clrMapOvr>
  <p:transition spd="med" advTm="0">
    <p:pull/>
  </p:transition>
</p:sld>
</file>

<file path=ppt/theme/theme1.xml><?xml version="1.0" encoding="utf-8"?>
<a:theme xmlns:a="http://schemas.openxmlformats.org/drawingml/2006/main" name="Plaza">
  <a:themeElements>
    <a:clrScheme name="Plaza">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Plaza.thmx</Template>
  <TotalTime>4913</TotalTime>
  <Words>1168</Words>
  <Application>Microsoft Macintosh PowerPoint</Application>
  <PresentationFormat>On-screen Show (4:3)</PresentationFormat>
  <Paragraphs>195</Paragraphs>
  <Slides>26</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Cambria Math</vt:lpstr>
      <vt:lpstr>Century Gothic</vt:lpstr>
      <vt:lpstr>Symbol</vt:lpstr>
      <vt:lpstr>Wingdings 2</vt:lpstr>
      <vt:lpstr>Plaza</vt:lpstr>
      <vt:lpstr>Законы эволюции</vt:lpstr>
      <vt:lpstr>Обьявлены в розыск</vt:lpstr>
      <vt:lpstr>План лекции</vt:lpstr>
      <vt:lpstr>Контрольная концепций  45 минут</vt:lpstr>
      <vt:lpstr>В предыдущей серии</vt:lpstr>
      <vt:lpstr>Вероятность фиксации и ее время (только дрейф)</vt:lpstr>
      <vt:lpstr>Мутации и стационарное состояние s=0</vt:lpstr>
      <vt:lpstr>Стохастический порог</vt:lpstr>
      <vt:lpstr>Аккумуляция невыгодных мутантов и переход  к стационарному состоянию</vt:lpstr>
      <vt:lpstr>Стохастическая адаптация</vt:lpstr>
      <vt:lpstr>PowerPoint Presentation</vt:lpstr>
      <vt:lpstr>Домашнее задание 1</vt:lpstr>
      <vt:lpstr>Эволюция многих локусов </vt:lpstr>
      <vt:lpstr> Два локуса,  фитнесс без эпистаза </vt:lpstr>
      <vt:lpstr>Эффект генетического фона, или «автостоп»</vt:lpstr>
      <vt:lpstr>Клональная интерференция</vt:lpstr>
      <vt:lpstr>Рекомбинация</vt:lpstr>
      <vt:lpstr>To же с рекомбинацией</vt:lpstr>
      <vt:lpstr>Средняя скорость эволюции при клональной интерференции (КИ)</vt:lpstr>
      <vt:lpstr>Простое приближение</vt:lpstr>
      <vt:lpstr>Экспоненциальное распределение s</vt:lpstr>
      <vt:lpstr>Средняя скорость эволюции</vt:lpstr>
      <vt:lpstr>Вычисление интеграла методом перевала</vt:lpstr>
      <vt:lpstr>Ответ</vt:lpstr>
      <vt:lpstr>Выводы</vt:lpstr>
      <vt:lpstr>PowerPoint Presentation</vt:lpstr>
    </vt:vector>
  </TitlesOfParts>
  <Company>UCSD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Igor Rouzine</dc:creator>
  <cp:lastModifiedBy>ivan4995@gmail.com</cp:lastModifiedBy>
  <cp:revision>663</cp:revision>
  <dcterms:created xsi:type="dcterms:W3CDTF">2017-09-05T00:08:04Z</dcterms:created>
  <dcterms:modified xsi:type="dcterms:W3CDTF">2021-10-29T04:26:52Z</dcterms:modified>
</cp:coreProperties>
</file>